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93" r:id="rId2"/>
    <p:sldId id="256" r:id="rId3"/>
    <p:sldId id="298" r:id="rId4"/>
    <p:sldId id="262" r:id="rId5"/>
    <p:sldId id="261" r:id="rId6"/>
    <p:sldId id="274" r:id="rId7"/>
    <p:sldId id="263" r:id="rId8"/>
    <p:sldId id="264" r:id="rId9"/>
    <p:sldId id="265" r:id="rId10"/>
    <p:sldId id="276" r:id="rId11"/>
    <p:sldId id="271" r:id="rId12"/>
    <p:sldId id="278" r:id="rId13"/>
    <p:sldId id="270" r:id="rId14"/>
    <p:sldId id="281" r:id="rId15"/>
    <p:sldId id="282" r:id="rId16"/>
    <p:sldId id="305" r:id="rId17"/>
    <p:sldId id="279" r:id="rId18"/>
    <p:sldId id="280" r:id="rId19"/>
    <p:sldId id="290" r:id="rId20"/>
    <p:sldId id="291" r:id="rId21"/>
    <p:sldId id="283" r:id="rId22"/>
    <p:sldId id="284" r:id="rId23"/>
    <p:sldId id="285" r:id="rId24"/>
    <p:sldId id="288" r:id="rId25"/>
    <p:sldId id="304" r:id="rId26"/>
    <p:sldId id="289" r:id="rId27"/>
    <p:sldId id="286" r:id="rId28"/>
    <p:sldId id="277" r:id="rId29"/>
    <p:sldId id="273" r:id="rId30"/>
    <p:sldId id="292" r:id="rId31"/>
    <p:sldId id="294" r:id="rId32"/>
    <p:sldId id="295" r:id="rId33"/>
    <p:sldId id="297" r:id="rId34"/>
    <p:sldId id="303" r:id="rId35"/>
    <p:sldId id="299" r:id="rId36"/>
    <p:sldId id="300" r:id="rId37"/>
    <p:sldId id="30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ardo Antonio Mantuano Valenzuela" initials="EM" lastIdx="3" clrIdx="0">
    <p:extLst>
      <p:ext uri="{19B8F6BF-5375-455C-9EA6-DF929625EA0E}">
        <p15:presenceInfo xmlns:p15="http://schemas.microsoft.com/office/powerpoint/2012/main" userId="S::S3016664@studenti.unige.it::d179932b-7608-454b-bcc0-f1293ac69c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291" autoAdjust="0"/>
  </p:normalViewPr>
  <p:slideViewPr>
    <p:cSldViewPr snapToGrid="0">
      <p:cViewPr varScale="1">
        <p:scale>
          <a:sx n="78" d="100"/>
          <a:sy n="78" d="100"/>
        </p:scale>
        <p:origin x="36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C9A6D-6B5A-49E8-A9F9-2035115985C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61721471-F005-490F-901E-7D868CDB1EBD}">
      <dgm:prSet phldrT="[Testo]" custT="1"/>
      <dgm:spPr/>
      <dgm:t>
        <a:bodyPr/>
        <a:lstStyle/>
        <a:p>
          <a:r>
            <a:rPr lang="it-IT" sz="2800" dirty="0"/>
            <a:t>Modalità Ricovero </a:t>
          </a:r>
        </a:p>
      </dgm:t>
    </dgm:pt>
    <dgm:pt modelId="{3E0CEA85-5635-4ADE-82EE-AC4AE5361E32}" type="parTrans" cxnId="{D98EA3B5-1458-4D77-A303-3279D1ED2367}">
      <dgm:prSet/>
      <dgm:spPr/>
      <dgm:t>
        <a:bodyPr/>
        <a:lstStyle/>
        <a:p>
          <a:endParaRPr lang="it-IT"/>
        </a:p>
      </dgm:t>
    </dgm:pt>
    <dgm:pt modelId="{4715F2D8-8CCF-40FA-A533-4859B56AB33F}" type="sibTrans" cxnId="{D98EA3B5-1458-4D77-A303-3279D1ED2367}">
      <dgm:prSet/>
      <dgm:spPr/>
      <dgm:t>
        <a:bodyPr/>
        <a:lstStyle/>
        <a:p>
          <a:endParaRPr lang="it-IT"/>
        </a:p>
      </dgm:t>
    </dgm:pt>
    <dgm:pt modelId="{0B9DB0C6-7F27-4E7F-ACDB-7BA35AC99F62}">
      <dgm:prSet phldrT="[Testo]" custT="1"/>
      <dgm:spPr/>
      <dgm:t>
        <a:bodyPr/>
        <a:lstStyle/>
        <a:p>
          <a:r>
            <a:rPr lang="it-IT" sz="2000" dirty="0">
              <a:latin typeface="Times New Roman" panose="02020603050405020304" pitchFamily="18" charset="0"/>
              <a:cs typeface="Times New Roman" panose="02020603050405020304" pitchFamily="18" charset="0"/>
            </a:rPr>
            <a:t>Ricovero Programmato</a:t>
          </a:r>
        </a:p>
      </dgm:t>
    </dgm:pt>
    <dgm:pt modelId="{22A2728C-C889-4570-B7B0-905F01AB123C}" type="parTrans" cxnId="{8D8EBDB8-B9AE-4554-AD25-FC64D24DD8E7}">
      <dgm:prSet/>
      <dgm:spPr/>
      <dgm:t>
        <a:bodyPr/>
        <a:lstStyle/>
        <a:p>
          <a:endParaRPr lang="it-IT"/>
        </a:p>
      </dgm:t>
    </dgm:pt>
    <dgm:pt modelId="{9AE6AA6B-4D73-416A-9597-C6639A0A9331}" type="sibTrans" cxnId="{8D8EBDB8-B9AE-4554-AD25-FC64D24DD8E7}">
      <dgm:prSet/>
      <dgm:spPr/>
      <dgm:t>
        <a:bodyPr/>
        <a:lstStyle/>
        <a:p>
          <a:endParaRPr lang="it-IT"/>
        </a:p>
      </dgm:t>
    </dgm:pt>
    <dgm:pt modelId="{1154619F-CD0F-49E0-ADB2-6AFB3D074826}">
      <dgm:prSet phldrT="[Testo]"/>
      <dgm:spPr/>
      <dgm:t>
        <a:bodyPr/>
        <a:lstStyle/>
        <a:p>
          <a:r>
            <a:rPr lang="it-IT" dirty="0"/>
            <a:t>Prericovero</a:t>
          </a:r>
        </a:p>
      </dgm:t>
    </dgm:pt>
    <dgm:pt modelId="{8801068E-8211-46E9-AFEB-6CCE44D67FFA}" type="parTrans" cxnId="{F06A8E1D-C1F3-44B0-AD12-B97D4D0AAE6F}">
      <dgm:prSet/>
      <dgm:spPr/>
      <dgm:t>
        <a:bodyPr/>
        <a:lstStyle/>
        <a:p>
          <a:endParaRPr lang="it-IT"/>
        </a:p>
      </dgm:t>
    </dgm:pt>
    <dgm:pt modelId="{FE4F99C5-6BF5-480F-9843-239902EF9FC3}" type="sibTrans" cxnId="{F06A8E1D-C1F3-44B0-AD12-B97D4D0AAE6F}">
      <dgm:prSet/>
      <dgm:spPr/>
      <dgm:t>
        <a:bodyPr/>
        <a:lstStyle/>
        <a:p>
          <a:endParaRPr lang="it-IT"/>
        </a:p>
      </dgm:t>
    </dgm:pt>
    <dgm:pt modelId="{05CD2E21-AA0A-41A0-8A29-2464965A6521}">
      <dgm:prSet phldrT="[Testo]"/>
      <dgm:spPr/>
      <dgm:t>
        <a:bodyPr/>
        <a:lstStyle/>
        <a:p>
          <a:r>
            <a:rPr lang="it-IT" dirty="0">
              <a:latin typeface="Times New Roman" panose="02020603050405020304" pitchFamily="18" charset="0"/>
              <a:cs typeface="Times New Roman" panose="02020603050405020304" pitchFamily="18" charset="0"/>
            </a:rPr>
            <a:t>Intervento </a:t>
          </a:r>
        </a:p>
        <a:p>
          <a:r>
            <a:rPr lang="it-IT" dirty="0">
              <a:latin typeface="Times New Roman" panose="02020603050405020304" pitchFamily="18" charset="0"/>
              <a:cs typeface="Times New Roman" panose="02020603050405020304" pitchFamily="18" charset="0"/>
            </a:rPr>
            <a:t>Chirurgico </a:t>
          </a:r>
        </a:p>
      </dgm:t>
    </dgm:pt>
    <dgm:pt modelId="{9E7E2FAD-F142-4C08-89D6-AFE6751E614F}" type="parTrans" cxnId="{C651554D-D8ED-4D1D-B29C-24BD85781682}">
      <dgm:prSet/>
      <dgm:spPr/>
      <dgm:t>
        <a:bodyPr/>
        <a:lstStyle/>
        <a:p>
          <a:endParaRPr lang="it-IT"/>
        </a:p>
      </dgm:t>
    </dgm:pt>
    <dgm:pt modelId="{E3344C42-6C81-4C07-BD16-A46775381369}" type="sibTrans" cxnId="{C651554D-D8ED-4D1D-B29C-24BD85781682}">
      <dgm:prSet/>
      <dgm:spPr/>
      <dgm:t>
        <a:bodyPr/>
        <a:lstStyle/>
        <a:p>
          <a:endParaRPr lang="it-IT"/>
        </a:p>
      </dgm:t>
    </dgm:pt>
    <dgm:pt modelId="{A0ABBFE2-6F23-4E99-B102-B96DDB30A3E3}">
      <dgm:prSet phldrT="[Testo]" custT="1"/>
      <dgm:spPr/>
      <dgm:t>
        <a:bodyPr/>
        <a:lstStyle/>
        <a:p>
          <a:r>
            <a:rPr lang="it-IT" sz="2000" dirty="0">
              <a:latin typeface="Times New Roman" panose="02020603050405020304" pitchFamily="18" charset="0"/>
              <a:cs typeface="Times New Roman" panose="02020603050405020304" pitchFamily="18" charset="0"/>
            </a:rPr>
            <a:t>Urgenza</a:t>
          </a:r>
        </a:p>
        <a:p>
          <a:r>
            <a:rPr lang="it-IT" sz="2000" dirty="0">
              <a:latin typeface="Times New Roman" panose="02020603050405020304" pitchFamily="18" charset="0"/>
              <a:cs typeface="Times New Roman" panose="02020603050405020304" pitchFamily="18" charset="0"/>
            </a:rPr>
            <a:t>EMERGENZA</a:t>
          </a:r>
        </a:p>
      </dgm:t>
    </dgm:pt>
    <dgm:pt modelId="{4FBB356C-0183-4314-B94D-6328D23D2BE4}" type="parTrans" cxnId="{981D46BA-52C9-4A3E-BDDA-2EFE9DB2F981}">
      <dgm:prSet/>
      <dgm:spPr/>
      <dgm:t>
        <a:bodyPr/>
        <a:lstStyle/>
        <a:p>
          <a:endParaRPr lang="it-IT"/>
        </a:p>
      </dgm:t>
    </dgm:pt>
    <dgm:pt modelId="{A240E684-E27C-4AFB-BAAE-9B9FA6130C35}" type="sibTrans" cxnId="{981D46BA-52C9-4A3E-BDDA-2EFE9DB2F981}">
      <dgm:prSet/>
      <dgm:spPr/>
      <dgm:t>
        <a:bodyPr/>
        <a:lstStyle/>
        <a:p>
          <a:endParaRPr lang="it-IT"/>
        </a:p>
      </dgm:t>
    </dgm:pt>
    <dgm:pt modelId="{6301783E-B5A4-4726-A469-F5D6D68D1C85}">
      <dgm:prSet phldrT="[Testo]"/>
      <dgm:spPr/>
      <dgm:t>
        <a:bodyPr/>
        <a:lstStyle/>
        <a:p>
          <a:r>
            <a:rPr lang="it-IT" dirty="0">
              <a:latin typeface="Times New Roman" panose="02020603050405020304" pitchFamily="18" charset="0"/>
              <a:cs typeface="Times New Roman" panose="02020603050405020304" pitchFamily="18" charset="0"/>
            </a:rPr>
            <a:t>Pronto </a:t>
          </a:r>
        </a:p>
        <a:p>
          <a:r>
            <a:rPr lang="it-IT" dirty="0">
              <a:latin typeface="Times New Roman" panose="02020603050405020304" pitchFamily="18" charset="0"/>
              <a:cs typeface="Times New Roman" panose="02020603050405020304" pitchFamily="18" charset="0"/>
            </a:rPr>
            <a:t>Soccorso </a:t>
          </a:r>
        </a:p>
      </dgm:t>
    </dgm:pt>
    <dgm:pt modelId="{AE016307-8062-439C-8163-4D78D967CAD6}" type="parTrans" cxnId="{60B46771-0332-440B-B956-03F49B1C3F70}">
      <dgm:prSet/>
      <dgm:spPr/>
      <dgm:t>
        <a:bodyPr/>
        <a:lstStyle/>
        <a:p>
          <a:endParaRPr lang="it-IT"/>
        </a:p>
      </dgm:t>
    </dgm:pt>
    <dgm:pt modelId="{DD4B7E6C-3928-4ABE-B886-7B6469A66C1D}" type="sibTrans" cxnId="{60B46771-0332-440B-B956-03F49B1C3F70}">
      <dgm:prSet/>
      <dgm:spPr/>
      <dgm:t>
        <a:bodyPr/>
        <a:lstStyle/>
        <a:p>
          <a:endParaRPr lang="it-IT"/>
        </a:p>
      </dgm:t>
    </dgm:pt>
    <dgm:pt modelId="{EF22207D-17D5-4E65-8634-734C49DDED11}">
      <dgm:prSet/>
      <dgm:spPr/>
      <dgm:t>
        <a:bodyPr/>
        <a:lstStyle/>
        <a:p>
          <a:r>
            <a:rPr lang="it-IT" dirty="0">
              <a:latin typeface="Times New Roman" panose="02020603050405020304" pitchFamily="18" charset="0"/>
              <a:cs typeface="Times New Roman" panose="02020603050405020304" pitchFamily="18" charset="0"/>
            </a:rPr>
            <a:t>Intervento Chirurgico</a:t>
          </a:r>
        </a:p>
      </dgm:t>
    </dgm:pt>
    <dgm:pt modelId="{14B56914-5B65-4591-A168-C4B8F5F17F55}" type="parTrans" cxnId="{3A83BA36-54B1-480D-B66C-EAA6C4E0D2D8}">
      <dgm:prSet/>
      <dgm:spPr/>
      <dgm:t>
        <a:bodyPr/>
        <a:lstStyle/>
        <a:p>
          <a:endParaRPr lang="it-IT"/>
        </a:p>
      </dgm:t>
    </dgm:pt>
    <dgm:pt modelId="{D8191D37-DC26-411D-8ECA-659790141946}" type="sibTrans" cxnId="{3A83BA36-54B1-480D-B66C-EAA6C4E0D2D8}">
      <dgm:prSet/>
      <dgm:spPr/>
      <dgm:t>
        <a:bodyPr/>
        <a:lstStyle/>
        <a:p>
          <a:endParaRPr lang="it-IT"/>
        </a:p>
      </dgm:t>
    </dgm:pt>
    <dgm:pt modelId="{C6FD75B1-3455-4D6E-AEFE-96F41531D2AA}">
      <dgm:prSet/>
      <dgm:spPr/>
      <dgm:t>
        <a:bodyPr/>
        <a:lstStyle/>
        <a:p>
          <a:r>
            <a:rPr lang="it-IT" dirty="0">
              <a:latin typeface="Times New Roman" panose="02020603050405020304" pitchFamily="18" charset="0"/>
              <a:cs typeface="Times New Roman" panose="02020603050405020304" pitchFamily="18" charset="0"/>
            </a:rPr>
            <a:t>Ordinario </a:t>
          </a:r>
        </a:p>
      </dgm:t>
    </dgm:pt>
    <dgm:pt modelId="{01EEA53C-7B14-476E-BD00-71F394146B47}" type="parTrans" cxnId="{4C55BCB1-3DF3-4704-AB5E-E41178D27C28}">
      <dgm:prSet/>
      <dgm:spPr/>
      <dgm:t>
        <a:bodyPr/>
        <a:lstStyle/>
        <a:p>
          <a:endParaRPr lang="it-IT"/>
        </a:p>
      </dgm:t>
    </dgm:pt>
    <dgm:pt modelId="{4B3B629A-F8AB-4E08-9785-11DD6DBE1DF9}" type="sibTrans" cxnId="{4C55BCB1-3DF3-4704-AB5E-E41178D27C28}">
      <dgm:prSet/>
      <dgm:spPr/>
      <dgm:t>
        <a:bodyPr/>
        <a:lstStyle/>
        <a:p>
          <a:endParaRPr lang="it-IT"/>
        </a:p>
      </dgm:t>
    </dgm:pt>
    <dgm:pt modelId="{EB30B201-5B20-484A-8200-80C68AFB8546}">
      <dgm:prSet/>
      <dgm:spPr/>
      <dgm:t>
        <a:bodyPr/>
        <a:lstStyle/>
        <a:p>
          <a:r>
            <a:rPr lang="it-IT" dirty="0">
              <a:latin typeface="Times New Roman" panose="02020603050405020304" pitchFamily="18" charset="0"/>
              <a:cs typeface="Times New Roman" panose="02020603050405020304" pitchFamily="18" charset="0"/>
            </a:rPr>
            <a:t>Day surgery</a:t>
          </a:r>
        </a:p>
      </dgm:t>
    </dgm:pt>
    <dgm:pt modelId="{DAAE8FEC-9BBB-40F3-8758-DAA083615BBB}" type="parTrans" cxnId="{5DD608B8-810B-41BD-B23E-164A9C878ACB}">
      <dgm:prSet/>
      <dgm:spPr/>
      <dgm:t>
        <a:bodyPr/>
        <a:lstStyle/>
        <a:p>
          <a:endParaRPr lang="it-IT"/>
        </a:p>
      </dgm:t>
    </dgm:pt>
    <dgm:pt modelId="{B0159AC9-7944-4D77-A929-C232F5421260}" type="sibTrans" cxnId="{5DD608B8-810B-41BD-B23E-164A9C878ACB}">
      <dgm:prSet/>
      <dgm:spPr/>
      <dgm:t>
        <a:bodyPr/>
        <a:lstStyle/>
        <a:p>
          <a:endParaRPr lang="it-IT"/>
        </a:p>
      </dgm:t>
    </dgm:pt>
    <dgm:pt modelId="{132BD9B7-B8A8-4556-BD33-206D93F3B125}">
      <dgm:prSet/>
      <dgm:spPr/>
      <dgm:t>
        <a:bodyPr/>
        <a:lstStyle/>
        <a:p>
          <a:r>
            <a:rPr lang="it-IT" dirty="0">
              <a:latin typeface="Times New Roman" panose="02020603050405020304" pitchFamily="18" charset="0"/>
              <a:cs typeface="Times New Roman" panose="02020603050405020304" pitchFamily="18" charset="0"/>
            </a:rPr>
            <a:t>One day</a:t>
          </a:r>
        </a:p>
      </dgm:t>
    </dgm:pt>
    <dgm:pt modelId="{4F4BF993-CF33-4760-8A6E-E1AAFCF53582}" type="parTrans" cxnId="{8BE8F0D4-E566-408C-AE46-DA71E26AC8AA}">
      <dgm:prSet/>
      <dgm:spPr/>
      <dgm:t>
        <a:bodyPr/>
        <a:lstStyle/>
        <a:p>
          <a:endParaRPr lang="it-IT"/>
        </a:p>
      </dgm:t>
    </dgm:pt>
    <dgm:pt modelId="{AD23F6EA-4C17-48FF-A523-B867F0475305}" type="sibTrans" cxnId="{8BE8F0D4-E566-408C-AE46-DA71E26AC8AA}">
      <dgm:prSet/>
      <dgm:spPr/>
      <dgm:t>
        <a:bodyPr/>
        <a:lstStyle/>
        <a:p>
          <a:endParaRPr lang="it-IT"/>
        </a:p>
      </dgm:t>
    </dgm:pt>
    <dgm:pt modelId="{98FA4F3E-115C-4C50-92AA-3E88CF3E7D24}">
      <dgm:prSet/>
      <dgm:spPr/>
      <dgm:t>
        <a:bodyPr/>
        <a:lstStyle/>
        <a:p>
          <a:r>
            <a:rPr lang="it-IT" dirty="0"/>
            <a:t>Regime Ambulatoriale </a:t>
          </a:r>
        </a:p>
      </dgm:t>
    </dgm:pt>
    <dgm:pt modelId="{2BD66F3F-AD19-4E02-BD98-2160C5DD55D1}" type="parTrans" cxnId="{CE3D2FB4-D4FA-4049-B2B4-740615046F65}">
      <dgm:prSet/>
      <dgm:spPr/>
      <dgm:t>
        <a:bodyPr/>
        <a:lstStyle/>
        <a:p>
          <a:endParaRPr lang="it-IT"/>
        </a:p>
      </dgm:t>
    </dgm:pt>
    <dgm:pt modelId="{D3DADAED-95ED-451C-A14E-27B4A5B4B551}" type="sibTrans" cxnId="{CE3D2FB4-D4FA-4049-B2B4-740615046F65}">
      <dgm:prSet/>
      <dgm:spPr/>
      <dgm:t>
        <a:bodyPr/>
        <a:lstStyle/>
        <a:p>
          <a:endParaRPr lang="it-IT"/>
        </a:p>
      </dgm:t>
    </dgm:pt>
    <dgm:pt modelId="{78D38587-1998-45E6-BA76-E88EF31A48F6}">
      <dgm:prSet custT="1"/>
      <dgm:spPr/>
      <dgm:t>
        <a:bodyPr/>
        <a:lstStyle/>
        <a:p>
          <a:r>
            <a:rPr lang="it-IT" sz="1800" b="1" dirty="0">
              <a:latin typeface="Times New Roman" panose="02020603050405020304" pitchFamily="18" charset="0"/>
              <a:cs typeface="Times New Roman" panose="02020603050405020304" pitchFamily="18" charset="0"/>
            </a:rPr>
            <a:t>A seconda della modalità nella quale venga svolta la procedura chirurgica, la presa in carico del paziente richiede processo di nursing diversificato </a:t>
          </a:r>
        </a:p>
      </dgm:t>
    </dgm:pt>
    <dgm:pt modelId="{09189F92-458F-481B-B987-27D4F7404DB8}" type="parTrans" cxnId="{26C9DCCD-8F41-43F9-B520-F668CA9F685A}">
      <dgm:prSet/>
      <dgm:spPr/>
      <dgm:t>
        <a:bodyPr/>
        <a:lstStyle/>
        <a:p>
          <a:endParaRPr lang="it-IT"/>
        </a:p>
      </dgm:t>
    </dgm:pt>
    <dgm:pt modelId="{6C78EC7B-401F-4A37-975A-15D614CDF109}" type="sibTrans" cxnId="{26C9DCCD-8F41-43F9-B520-F668CA9F685A}">
      <dgm:prSet/>
      <dgm:spPr/>
      <dgm:t>
        <a:bodyPr/>
        <a:lstStyle/>
        <a:p>
          <a:endParaRPr lang="it-IT"/>
        </a:p>
      </dgm:t>
    </dgm:pt>
    <dgm:pt modelId="{FB245A81-9AB3-4F19-81B1-54D5C3F36303}">
      <dgm:prSet custT="1"/>
      <dgm:spPr/>
      <dgm:t>
        <a:bodyPr/>
        <a:lstStyle/>
        <a:p>
          <a:r>
            <a:rPr lang="it-IT" sz="1400" b="1" dirty="0">
              <a:latin typeface="Times New Roman" panose="02020603050405020304" pitchFamily="18" charset="0"/>
              <a:cs typeface="Times New Roman" panose="02020603050405020304" pitchFamily="18" charset="0"/>
            </a:rPr>
            <a:t>Gli interventi chirurgici secondo la sua complessità le possiamo classificare in:</a:t>
          </a:r>
        </a:p>
      </dgm:t>
    </dgm:pt>
    <dgm:pt modelId="{1EDEF124-869B-4CB0-9E7D-70C250B903D1}" type="parTrans" cxnId="{BEAD2BDA-1E6E-4F3D-8B0E-105217FC3406}">
      <dgm:prSet/>
      <dgm:spPr/>
      <dgm:t>
        <a:bodyPr/>
        <a:lstStyle/>
        <a:p>
          <a:endParaRPr lang="it-IT"/>
        </a:p>
      </dgm:t>
    </dgm:pt>
    <dgm:pt modelId="{5FE1BC57-6F30-4E6E-A7A0-29ADA17C541B}" type="sibTrans" cxnId="{BEAD2BDA-1E6E-4F3D-8B0E-105217FC3406}">
      <dgm:prSet/>
      <dgm:spPr/>
      <dgm:t>
        <a:bodyPr/>
        <a:lstStyle/>
        <a:p>
          <a:endParaRPr lang="it-IT"/>
        </a:p>
      </dgm:t>
    </dgm:pt>
    <dgm:pt modelId="{2FDAF34F-1AA8-404A-8A6A-060C22BB6A5C}">
      <dgm:prSet custT="1"/>
      <dgm:spPr/>
      <dgm:t>
        <a:bodyPr/>
        <a:lstStyle/>
        <a:p>
          <a:r>
            <a:rPr lang="it-IT" sz="1400" b="1" dirty="0">
              <a:latin typeface="Times New Roman" panose="02020603050405020304" pitchFamily="18" charset="0"/>
              <a:cs typeface="Times New Roman" panose="02020603050405020304" pitchFamily="18" charset="0"/>
            </a:rPr>
            <a:t>Chirurgia ad alta complessità o chirurgia maggiore</a:t>
          </a:r>
        </a:p>
      </dgm:t>
    </dgm:pt>
    <dgm:pt modelId="{1D2186B3-6DB4-4E45-9771-692A948B8FBF}" type="parTrans" cxnId="{5B6B07B4-F462-4DD4-9CB6-01A3173DADA7}">
      <dgm:prSet/>
      <dgm:spPr/>
      <dgm:t>
        <a:bodyPr/>
        <a:lstStyle/>
        <a:p>
          <a:endParaRPr lang="it-IT"/>
        </a:p>
      </dgm:t>
    </dgm:pt>
    <dgm:pt modelId="{1AC57086-F0B4-4923-8C76-D1E32D978380}" type="sibTrans" cxnId="{5B6B07B4-F462-4DD4-9CB6-01A3173DADA7}">
      <dgm:prSet/>
      <dgm:spPr/>
      <dgm:t>
        <a:bodyPr/>
        <a:lstStyle/>
        <a:p>
          <a:endParaRPr lang="it-IT"/>
        </a:p>
      </dgm:t>
    </dgm:pt>
    <dgm:pt modelId="{B1CBFC76-A20B-4D98-85D7-E87E838EABDC}">
      <dgm:prSet custT="1"/>
      <dgm:spPr/>
      <dgm:t>
        <a:bodyPr/>
        <a:lstStyle/>
        <a:p>
          <a:r>
            <a:rPr lang="it-IT" sz="1400" b="1" dirty="0">
              <a:latin typeface="Times New Roman" panose="02020603050405020304" pitchFamily="18" charset="0"/>
              <a:cs typeface="Times New Roman" panose="02020603050405020304" pitchFamily="18" charset="0"/>
            </a:rPr>
            <a:t>Chirurgia a bassa complessità o chirurgia minore </a:t>
          </a:r>
        </a:p>
      </dgm:t>
    </dgm:pt>
    <dgm:pt modelId="{B87FEEB7-E360-4457-B66B-6C51783D19FD}" type="parTrans" cxnId="{7F32B3B6-A659-4051-91EF-604ED6D7303A}">
      <dgm:prSet/>
      <dgm:spPr/>
      <dgm:t>
        <a:bodyPr/>
        <a:lstStyle/>
        <a:p>
          <a:endParaRPr lang="it-IT"/>
        </a:p>
      </dgm:t>
    </dgm:pt>
    <dgm:pt modelId="{E14EF587-500F-471E-8438-0717D0193589}" type="sibTrans" cxnId="{7F32B3B6-A659-4051-91EF-604ED6D7303A}">
      <dgm:prSet/>
      <dgm:spPr/>
      <dgm:t>
        <a:bodyPr/>
        <a:lstStyle/>
        <a:p>
          <a:endParaRPr lang="it-IT"/>
        </a:p>
      </dgm:t>
    </dgm:pt>
    <dgm:pt modelId="{F4BF3BDA-756F-4EF3-B8E4-83ECC5FC24E0}" type="pres">
      <dgm:prSet presAssocID="{77BC9A6D-6B5A-49E8-A9F9-2035115985CE}" presName="mainComposite" presStyleCnt="0">
        <dgm:presLayoutVars>
          <dgm:chPref val="1"/>
          <dgm:dir/>
          <dgm:animOne val="branch"/>
          <dgm:animLvl val="lvl"/>
          <dgm:resizeHandles val="exact"/>
        </dgm:presLayoutVars>
      </dgm:prSet>
      <dgm:spPr/>
    </dgm:pt>
    <dgm:pt modelId="{47A05E46-3A22-40AB-B464-C62955F04CBD}" type="pres">
      <dgm:prSet presAssocID="{77BC9A6D-6B5A-49E8-A9F9-2035115985CE}" presName="hierFlow" presStyleCnt="0"/>
      <dgm:spPr/>
    </dgm:pt>
    <dgm:pt modelId="{B9D2DD4B-2363-435F-A0FD-2E4C0B1140F2}" type="pres">
      <dgm:prSet presAssocID="{77BC9A6D-6B5A-49E8-A9F9-2035115985CE}" presName="firstBuf" presStyleCnt="0"/>
      <dgm:spPr/>
    </dgm:pt>
    <dgm:pt modelId="{199FA6F3-FCAF-4F29-B7E0-9608B634243E}" type="pres">
      <dgm:prSet presAssocID="{77BC9A6D-6B5A-49E8-A9F9-2035115985CE}" presName="hierChild1" presStyleCnt="0">
        <dgm:presLayoutVars>
          <dgm:chPref val="1"/>
          <dgm:animOne val="branch"/>
          <dgm:animLvl val="lvl"/>
        </dgm:presLayoutVars>
      </dgm:prSet>
      <dgm:spPr/>
    </dgm:pt>
    <dgm:pt modelId="{4AC82570-E53C-4E2F-8020-16FC1CB57F47}" type="pres">
      <dgm:prSet presAssocID="{61721471-F005-490F-901E-7D868CDB1EBD}" presName="Name14" presStyleCnt="0"/>
      <dgm:spPr/>
    </dgm:pt>
    <dgm:pt modelId="{9EE353AB-E05A-4664-9445-335A421E0EEF}" type="pres">
      <dgm:prSet presAssocID="{61721471-F005-490F-901E-7D868CDB1EBD}" presName="level1Shape" presStyleLbl="node0" presStyleIdx="0" presStyleCnt="1" custScaleX="208317">
        <dgm:presLayoutVars>
          <dgm:chPref val="3"/>
        </dgm:presLayoutVars>
      </dgm:prSet>
      <dgm:spPr/>
    </dgm:pt>
    <dgm:pt modelId="{3E2443FC-2780-4621-A15B-4A630D42DEF8}" type="pres">
      <dgm:prSet presAssocID="{61721471-F005-490F-901E-7D868CDB1EBD}" presName="hierChild2" presStyleCnt="0"/>
      <dgm:spPr/>
    </dgm:pt>
    <dgm:pt modelId="{B8B248FE-B466-4031-A39A-FF8F5A601AFC}" type="pres">
      <dgm:prSet presAssocID="{22A2728C-C889-4570-B7B0-905F01AB123C}" presName="Name19" presStyleLbl="parChTrans1D2" presStyleIdx="0" presStyleCnt="2"/>
      <dgm:spPr/>
    </dgm:pt>
    <dgm:pt modelId="{C6894368-F31F-45FB-88FB-5269290BCD66}" type="pres">
      <dgm:prSet presAssocID="{0B9DB0C6-7F27-4E7F-ACDB-7BA35AC99F62}" presName="Name21" presStyleCnt="0"/>
      <dgm:spPr/>
    </dgm:pt>
    <dgm:pt modelId="{53A5A217-FAA2-4C31-93B4-38CB1569D31B}" type="pres">
      <dgm:prSet presAssocID="{0B9DB0C6-7F27-4E7F-ACDB-7BA35AC99F62}" presName="level2Shape" presStyleLbl="node2" presStyleIdx="0" presStyleCnt="2" custScaleX="136205" custLinFactX="-6410" custLinFactNeighborX="-100000"/>
      <dgm:spPr/>
    </dgm:pt>
    <dgm:pt modelId="{E7677482-CE58-4741-AE18-BD04AA89A915}" type="pres">
      <dgm:prSet presAssocID="{0B9DB0C6-7F27-4E7F-ACDB-7BA35AC99F62}" presName="hierChild3" presStyleCnt="0"/>
      <dgm:spPr/>
    </dgm:pt>
    <dgm:pt modelId="{21BB3DFA-0B5B-407A-833E-EF8F9CF3C445}" type="pres">
      <dgm:prSet presAssocID="{8801068E-8211-46E9-AFEB-6CCE44D67FFA}" presName="Name19" presStyleLbl="parChTrans1D3" presStyleIdx="0" presStyleCnt="2"/>
      <dgm:spPr/>
    </dgm:pt>
    <dgm:pt modelId="{AD91C19C-0111-417D-8F6B-7E1EA85D5350}" type="pres">
      <dgm:prSet presAssocID="{1154619F-CD0F-49E0-ADB2-6AFB3D074826}" presName="Name21" presStyleCnt="0"/>
      <dgm:spPr/>
    </dgm:pt>
    <dgm:pt modelId="{EB739033-2DD3-4E77-95FC-D00E1E84106F}" type="pres">
      <dgm:prSet presAssocID="{1154619F-CD0F-49E0-ADB2-6AFB3D074826}" presName="level2Shape" presStyleLbl="node3" presStyleIdx="0" presStyleCnt="2" custLinFactX="-100000" custLinFactNeighborX="-126439" custLinFactNeighborY="-16600"/>
      <dgm:spPr/>
    </dgm:pt>
    <dgm:pt modelId="{44584AC8-6327-4AD4-8888-F42142DB0801}" type="pres">
      <dgm:prSet presAssocID="{1154619F-CD0F-49E0-ADB2-6AFB3D074826}" presName="hierChild3" presStyleCnt="0"/>
      <dgm:spPr/>
    </dgm:pt>
    <dgm:pt modelId="{ADE9EB05-7E83-47C1-85E1-7EC3B00E6C4F}" type="pres">
      <dgm:prSet presAssocID="{9E7E2FAD-F142-4C08-89D6-AFE6751E614F}" presName="Name19" presStyleLbl="parChTrans1D4" presStyleIdx="0" presStyleCnt="6"/>
      <dgm:spPr/>
    </dgm:pt>
    <dgm:pt modelId="{C7D01282-5F2D-4E7C-8E65-A97AF5C85661}" type="pres">
      <dgm:prSet presAssocID="{05CD2E21-AA0A-41A0-8A29-2464965A6521}" presName="Name21" presStyleCnt="0"/>
      <dgm:spPr/>
    </dgm:pt>
    <dgm:pt modelId="{CBABF96F-7410-4EFE-879D-A77981C25A4C}" type="pres">
      <dgm:prSet presAssocID="{05CD2E21-AA0A-41A0-8A29-2464965A6521}" presName="level2Shape" presStyleLbl="node4" presStyleIdx="0" presStyleCnt="6" custLinFactNeighborX="-60641" custLinFactNeighborY="-19154"/>
      <dgm:spPr/>
    </dgm:pt>
    <dgm:pt modelId="{6F7C3C4E-68E7-46D8-BB63-9A42E7352B7F}" type="pres">
      <dgm:prSet presAssocID="{05CD2E21-AA0A-41A0-8A29-2464965A6521}" presName="hierChild3" presStyleCnt="0"/>
      <dgm:spPr/>
    </dgm:pt>
    <dgm:pt modelId="{E8E90676-207E-4557-870B-5DDE80453564}" type="pres">
      <dgm:prSet presAssocID="{01EEA53C-7B14-476E-BD00-71F394146B47}" presName="Name19" presStyleLbl="parChTrans1D4" presStyleIdx="1" presStyleCnt="6"/>
      <dgm:spPr/>
    </dgm:pt>
    <dgm:pt modelId="{845ED5F1-EEDD-4407-99E6-CBBD1F29BD9B}" type="pres">
      <dgm:prSet presAssocID="{C6FD75B1-3455-4D6E-AEFE-96F41531D2AA}" presName="Name21" presStyleCnt="0"/>
      <dgm:spPr/>
    </dgm:pt>
    <dgm:pt modelId="{00199F5A-9803-43CD-A719-77527E3E6445}" type="pres">
      <dgm:prSet presAssocID="{C6FD75B1-3455-4D6E-AEFE-96F41531D2AA}" presName="level2Shape" presStyleLbl="node4" presStyleIdx="1" presStyleCnt="6"/>
      <dgm:spPr/>
    </dgm:pt>
    <dgm:pt modelId="{1B44B563-4E30-49ED-8213-9838E81D87C1}" type="pres">
      <dgm:prSet presAssocID="{C6FD75B1-3455-4D6E-AEFE-96F41531D2AA}" presName="hierChild3" presStyleCnt="0"/>
      <dgm:spPr/>
    </dgm:pt>
    <dgm:pt modelId="{EF876767-2F9A-4522-84DD-94DF13BCD339}" type="pres">
      <dgm:prSet presAssocID="{DAAE8FEC-9BBB-40F3-8758-DAA083615BBB}" presName="Name19" presStyleLbl="parChTrans1D4" presStyleIdx="2" presStyleCnt="6"/>
      <dgm:spPr/>
    </dgm:pt>
    <dgm:pt modelId="{22F383E7-B2B1-471D-9DA5-9E64DAB6A8C9}" type="pres">
      <dgm:prSet presAssocID="{EB30B201-5B20-484A-8200-80C68AFB8546}" presName="Name21" presStyleCnt="0"/>
      <dgm:spPr/>
    </dgm:pt>
    <dgm:pt modelId="{68167282-E00C-4C5A-A988-6C413C036443}" type="pres">
      <dgm:prSet presAssocID="{EB30B201-5B20-484A-8200-80C68AFB8546}" presName="level2Shape" presStyleLbl="node4" presStyleIdx="2" presStyleCnt="6"/>
      <dgm:spPr/>
    </dgm:pt>
    <dgm:pt modelId="{813AEC12-6DDE-4660-A1EF-2D477F0C2415}" type="pres">
      <dgm:prSet presAssocID="{EB30B201-5B20-484A-8200-80C68AFB8546}" presName="hierChild3" presStyleCnt="0"/>
      <dgm:spPr/>
    </dgm:pt>
    <dgm:pt modelId="{8CE87C4B-7B7D-4E0E-814B-E6081FB5EC64}" type="pres">
      <dgm:prSet presAssocID="{4F4BF993-CF33-4760-8A6E-E1AAFCF53582}" presName="Name19" presStyleLbl="parChTrans1D4" presStyleIdx="3" presStyleCnt="6"/>
      <dgm:spPr/>
    </dgm:pt>
    <dgm:pt modelId="{3AC0AC4A-32A1-490E-868B-C2DF54B58F37}" type="pres">
      <dgm:prSet presAssocID="{132BD9B7-B8A8-4556-BD33-206D93F3B125}" presName="Name21" presStyleCnt="0"/>
      <dgm:spPr/>
    </dgm:pt>
    <dgm:pt modelId="{09B83EA6-70DF-4713-9016-D45C8A212107}" type="pres">
      <dgm:prSet presAssocID="{132BD9B7-B8A8-4556-BD33-206D93F3B125}" presName="level2Shape" presStyleLbl="node4" presStyleIdx="3" presStyleCnt="6"/>
      <dgm:spPr/>
    </dgm:pt>
    <dgm:pt modelId="{EE3B3073-EEFF-46EC-968E-81DD322F6CC7}" type="pres">
      <dgm:prSet presAssocID="{132BD9B7-B8A8-4556-BD33-206D93F3B125}" presName="hierChild3" presStyleCnt="0"/>
      <dgm:spPr/>
    </dgm:pt>
    <dgm:pt modelId="{FBE78688-54C5-416E-AC47-F877E77E2C64}" type="pres">
      <dgm:prSet presAssocID="{2BD66F3F-AD19-4E02-BD98-2160C5DD55D1}" presName="Name19" presStyleLbl="parChTrans1D4" presStyleIdx="4" presStyleCnt="6"/>
      <dgm:spPr/>
    </dgm:pt>
    <dgm:pt modelId="{C67E8905-E9E2-46A1-9ED9-33F81B3D09F5}" type="pres">
      <dgm:prSet presAssocID="{98FA4F3E-115C-4C50-92AA-3E88CF3E7D24}" presName="Name21" presStyleCnt="0"/>
      <dgm:spPr/>
    </dgm:pt>
    <dgm:pt modelId="{05B2CAFC-F56F-4FF6-B162-C1323B92FF7F}" type="pres">
      <dgm:prSet presAssocID="{98FA4F3E-115C-4C50-92AA-3E88CF3E7D24}" presName="level2Shape" presStyleLbl="node4" presStyleIdx="4" presStyleCnt="6"/>
      <dgm:spPr/>
    </dgm:pt>
    <dgm:pt modelId="{3966F0CA-CD4C-4603-A544-664CBAE0D16B}" type="pres">
      <dgm:prSet presAssocID="{98FA4F3E-115C-4C50-92AA-3E88CF3E7D24}" presName="hierChild3" presStyleCnt="0"/>
      <dgm:spPr/>
    </dgm:pt>
    <dgm:pt modelId="{E616AF84-B17D-4921-9D43-77D240C97A69}" type="pres">
      <dgm:prSet presAssocID="{4FBB356C-0183-4314-B94D-6328D23D2BE4}" presName="Name19" presStyleLbl="parChTrans1D2" presStyleIdx="1" presStyleCnt="2"/>
      <dgm:spPr/>
    </dgm:pt>
    <dgm:pt modelId="{15DF48D8-28D7-412E-8437-C06197AE8953}" type="pres">
      <dgm:prSet presAssocID="{A0ABBFE2-6F23-4E99-B102-B96DDB30A3E3}" presName="Name21" presStyleCnt="0"/>
      <dgm:spPr/>
    </dgm:pt>
    <dgm:pt modelId="{96E7FDB8-A442-4287-901E-86BF47D848DE}" type="pres">
      <dgm:prSet presAssocID="{A0ABBFE2-6F23-4E99-B102-B96DDB30A3E3}" presName="level2Shape" presStyleLbl="node2" presStyleIdx="1" presStyleCnt="2" custScaleX="123228" custLinFactNeighborX="83348" custLinFactNeighborY="-1278"/>
      <dgm:spPr/>
    </dgm:pt>
    <dgm:pt modelId="{22C3AC00-9153-4173-A08A-FFA95FEF90B5}" type="pres">
      <dgm:prSet presAssocID="{A0ABBFE2-6F23-4E99-B102-B96DDB30A3E3}" presName="hierChild3" presStyleCnt="0"/>
      <dgm:spPr/>
    </dgm:pt>
    <dgm:pt modelId="{3BE61121-0B52-41A8-BB04-A8AA17C9B2AD}" type="pres">
      <dgm:prSet presAssocID="{AE016307-8062-439C-8163-4D78D967CAD6}" presName="Name19" presStyleLbl="parChTrans1D3" presStyleIdx="1" presStyleCnt="2"/>
      <dgm:spPr/>
    </dgm:pt>
    <dgm:pt modelId="{2A4E83DA-853B-44DA-984F-811B5829949A}" type="pres">
      <dgm:prSet presAssocID="{6301783E-B5A4-4726-A469-F5D6D68D1C85}" presName="Name21" presStyleCnt="0"/>
      <dgm:spPr/>
    </dgm:pt>
    <dgm:pt modelId="{EEB48191-1854-4702-AF39-40999B7603E7}" type="pres">
      <dgm:prSet presAssocID="{6301783E-B5A4-4726-A469-F5D6D68D1C85}" presName="level2Shape" presStyleLbl="node3" presStyleIdx="1" presStyleCnt="2" custLinFactX="24196" custLinFactNeighborX="100000" custLinFactNeighborY="0"/>
      <dgm:spPr/>
    </dgm:pt>
    <dgm:pt modelId="{435F95AB-05C1-4173-AD72-E24220600AC4}" type="pres">
      <dgm:prSet presAssocID="{6301783E-B5A4-4726-A469-F5D6D68D1C85}" presName="hierChild3" presStyleCnt="0"/>
      <dgm:spPr/>
    </dgm:pt>
    <dgm:pt modelId="{0F755327-D9D3-4198-A1F8-ECDA8032263C}" type="pres">
      <dgm:prSet presAssocID="{14B56914-5B65-4591-A168-C4B8F5F17F55}" presName="Name19" presStyleLbl="parChTrans1D4" presStyleIdx="5" presStyleCnt="6"/>
      <dgm:spPr/>
    </dgm:pt>
    <dgm:pt modelId="{97962F4E-CA55-4C44-B9D6-BF16B66E7D84}" type="pres">
      <dgm:prSet presAssocID="{EF22207D-17D5-4E65-8634-734C49DDED11}" presName="Name21" presStyleCnt="0"/>
      <dgm:spPr/>
    </dgm:pt>
    <dgm:pt modelId="{BD175399-94C6-4A9F-AEDE-FF415D989454}" type="pres">
      <dgm:prSet presAssocID="{EF22207D-17D5-4E65-8634-734C49DDED11}" presName="level2Shape" presStyleLbl="node4" presStyleIdx="5" presStyleCnt="6" custLinFactX="94829" custLinFactNeighborX="100000" custLinFactNeighborY="-3831"/>
      <dgm:spPr/>
    </dgm:pt>
    <dgm:pt modelId="{2295C156-FBE1-410A-93AA-CCF6A772EDF0}" type="pres">
      <dgm:prSet presAssocID="{EF22207D-17D5-4E65-8634-734C49DDED11}" presName="hierChild3" presStyleCnt="0"/>
      <dgm:spPr/>
    </dgm:pt>
    <dgm:pt modelId="{9A0B4135-7352-48E0-B538-E7E9E5EA7BA6}" type="pres">
      <dgm:prSet presAssocID="{77BC9A6D-6B5A-49E8-A9F9-2035115985CE}" presName="bgShapesFlow" presStyleCnt="0"/>
      <dgm:spPr/>
    </dgm:pt>
    <dgm:pt modelId="{08849CBC-2DB6-44CD-AAFD-1BD11A8C68E9}" type="pres">
      <dgm:prSet presAssocID="{78D38587-1998-45E6-BA76-E88EF31A48F6}" presName="rectComp" presStyleCnt="0"/>
      <dgm:spPr/>
    </dgm:pt>
    <dgm:pt modelId="{A96EE6F5-1EA7-4BB4-9B81-7C82D1CC889F}" type="pres">
      <dgm:prSet presAssocID="{78D38587-1998-45E6-BA76-E88EF31A48F6}" presName="bgRect" presStyleLbl="bgShp" presStyleIdx="0" presStyleCnt="2"/>
      <dgm:spPr/>
    </dgm:pt>
    <dgm:pt modelId="{02C92D48-0DD5-487E-A0BA-13F5464ADB3F}" type="pres">
      <dgm:prSet presAssocID="{78D38587-1998-45E6-BA76-E88EF31A48F6}" presName="bgRectTx" presStyleLbl="bgShp" presStyleIdx="0" presStyleCnt="2">
        <dgm:presLayoutVars>
          <dgm:bulletEnabled val="1"/>
        </dgm:presLayoutVars>
      </dgm:prSet>
      <dgm:spPr/>
    </dgm:pt>
    <dgm:pt modelId="{2D6DBBF8-CC56-4F3F-9237-4FAAB695CF2A}" type="pres">
      <dgm:prSet presAssocID="{78D38587-1998-45E6-BA76-E88EF31A48F6}" presName="spComp" presStyleCnt="0"/>
      <dgm:spPr/>
    </dgm:pt>
    <dgm:pt modelId="{7ADA4914-2A8A-4AEA-9605-A38F85591327}" type="pres">
      <dgm:prSet presAssocID="{78D38587-1998-45E6-BA76-E88EF31A48F6}" presName="vSp" presStyleCnt="0"/>
      <dgm:spPr/>
    </dgm:pt>
    <dgm:pt modelId="{ABB002A2-26E9-44DF-9DED-00CE7DBFB3EF}" type="pres">
      <dgm:prSet presAssocID="{FB245A81-9AB3-4F19-81B1-54D5C3F36303}" presName="rectComp" presStyleCnt="0"/>
      <dgm:spPr/>
    </dgm:pt>
    <dgm:pt modelId="{0DB95338-BE76-47BF-9C7F-DE3E52EE71FC}" type="pres">
      <dgm:prSet presAssocID="{FB245A81-9AB3-4F19-81B1-54D5C3F36303}" presName="bgRect" presStyleLbl="bgShp" presStyleIdx="1" presStyleCnt="2" custScaleY="126060" custLinFactY="100000" custLinFactNeighborY="113825"/>
      <dgm:spPr/>
    </dgm:pt>
    <dgm:pt modelId="{C692082B-71E3-4BA9-8C35-AA5747D72469}" type="pres">
      <dgm:prSet presAssocID="{FB245A81-9AB3-4F19-81B1-54D5C3F36303}" presName="bgRectTx" presStyleLbl="bgShp" presStyleIdx="1" presStyleCnt="2">
        <dgm:presLayoutVars>
          <dgm:bulletEnabled val="1"/>
        </dgm:presLayoutVars>
      </dgm:prSet>
      <dgm:spPr/>
    </dgm:pt>
  </dgm:ptLst>
  <dgm:cxnLst>
    <dgm:cxn modelId="{56CF740E-2CB6-41FA-9AD8-19AFDD4A409A}" type="presOf" srcId="{6301783E-B5A4-4726-A469-F5D6D68D1C85}" destId="{EEB48191-1854-4702-AF39-40999B7603E7}" srcOrd="0" destOrd="0" presId="urn:microsoft.com/office/officeart/2005/8/layout/hierarchy6"/>
    <dgm:cxn modelId="{F06A8E1D-C1F3-44B0-AD12-B97D4D0AAE6F}" srcId="{0B9DB0C6-7F27-4E7F-ACDB-7BA35AC99F62}" destId="{1154619F-CD0F-49E0-ADB2-6AFB3D074826}" srcOrd="0" destOrd="0" parTransId="{8801068E-8211-46E9-AFEB-6CCE44D67FFA}" sibTransId="{FE4F99C5-6BF5-480F-9843-239902EF9FC3}"/>
    <dgm:cxn modelId="{FCB55B27-CA4D-4EB7-897F-7F28E76D0734}" type="presOf" srcId="{14B56914-5B65-4591-A168-C4B8F5F17F55}" destId="{0F755327-D9D3-4198-A1F8-ECDA8032263C}" srcOrd="0" destOrd="0" presId="urn:microsoft.com/office/officeart/2005/8/layout/hierarchy6"/>
    <dgm:cxn modelId="{388B4530-7D66-46B5-9403-0DD10F04567F}" type="presOf" srcId="{01EEA53C-7B14-476E-BD00-71F394146B47}" destId="{E8E90676-207E-4557-870B-5DDE80453564}" srcOrd="0" destOrd="0" presId="urn:microsoft.com/office/officeart/2005/8/layout/hierarchy6"/>
    <dgm:cxn modelId="{3A83BA36-54B1-480D-B66C-EAA6C4E0D2D8}" srcId="{6301783E-B5A4-4726-A469-F5D6D68D1C85}" destId="{EF22207D-17D5-4E65-8634-734C49DDED11}" srcOrd="0" destOrd="0" parTransId="{14B56914-5B65-4591-A168-C4B8F5F17F55}" sibTransId="{D8191D37-DC26-411D-8ECA-659790141946}"/>
    <dgm:cxn modelId="{83D6EC5C-611A-49BD-922F-236F690C2CCD}" type="presOf" srcId="{2FDAF34F-1AA8-404A-8A6A-060C22BB6A5C}" destId="{0DB95338-BE76-47BF-9C7F-DE3E52EE71FC}" srcOrd="0" destOrd="1" presId="urn:microsoft.com/office/officeart/2005/8/layout/hierarchy6"/>
    <dgm:cxn modelId="{5DF28F5E-4F15-4796-B9EE-15C55FC875AF}" type="presOf" srcId="{B1CBFC76-A20B-4D98-85D7-E87E838EABDC}" destId="{C692082B-71E3-4BA9-8C35-AA5747D72469}" srcOrd="1" destOrd="2" presId="urn:microsoft.com/office/officeart/2005/8/layout/hierarchy6"/>
    <dgm:cxn modelId="{365CE25E-2BDC-4D45-87C4-3B4A4613A6F3}" type="presOf" srcId="{FB245A81-9AB3-4F19-81B1-54D5C3F36303}" destId="{C692082B-71E3-4BA9-8C35-AA5747D72469}" srcOrd="1" destOrd="0" presId="urn:microsoft.com/office/officeart/2005/8/layout/hierarchy6"/>
    <dgm:cxn modelId="{A9C0EE5E-377B-427D-8B62-4D52DC52B8CB}" type="presOf" srcId="{A0ABBFE2-6F23-4E99-B102-B96DDB30A3E3}" destId="{96E7FDB8-A442-4287-901E-86BF47D848DE}" srcOrd="0" destOrd="0" presId="urn:microsoft.com/office/officeart/2005/8/layout/hierarchy6"/>
    <dgm:cxn modelId="{F8FEB066-39DE-4D6A-8544-FFB02F5D717D}" type="presOf" srcId="{2BD66F3F-AD19-4E02-BD98-2160C5DD55D1}" destId="{FBE78688-54C5-416E-AC47-F877E77E2C64}" srcOrd="0" destOrd="0" presId="urn:microsoft.com/office/officeart/2005/8/layout/hierarchy6"/>
    <dgm:cxn modelId="{E3507868-F01D-45D4-B364-11357398C703}" type="presOf" srcId="{9E7E2FAD-F142-4C08-89D6-AFE6751E614F}" destId="{ADE9EB05-7E83-47C1-85E1-7EC3B00E6C4F}" srcOrd="0" destOrd="0" presId="urn:microsoft.com/office/officeart/2005/8/layout/hierarchy6"/>
    <dgm:cxn modelId="{6D58156D-67B4-4C3B-A3CD-5E4D333B3887}" type="presOf" srcId="{DAAE8FEC-9BBB-40F3-8758-DAA083615BBB}" destId="{EF876767-2F9A-4522-84DD-94DF13BCD339}" srcOrd="0" destOrd="0" presId="urn:microsoft.com/office/officeart/2005/8/layout/hierarchy6"/>
    <dgm:cxn modelId="{C651554D-D8ED-4D1D-B29C-24BD85781682}" srcId="{1154619F-CD0F-49E0-ADB2-6AFB3D074826}" destId="{05CD2E21-AA0A-41A0-8A29-2464965A6521}" srcOrd="0" destOrd="0" parTransId="{9E7E2FAD-F142-4C08-89D6-AFE6751E614F}" sibTransId="{E3344C42-6C81-4C07-BD16-A46775381369}"/>
    <dgm:cxn modelId="{60B46771-0332-440B-B956-03F49B1C3F70}" srcId="{A0ABBFE2-6F23-4E99-B102-B96DDB30A3E3}" destId="{6301783E-B5A4-4726-A469-F5D6D68D1C85}" srcOrd="0" destOrd="0" parTransId="{AE016307-8062-439C-8163-4D78D967CAD6}" sibTransId="{DD4B7E6C-3928-4ABE-B886-7B6469A66C1D}"/>
    <dgm:cxn modelId="{C954BC71-B847-417B-AB0B-E0A77F716E71}" type="presOf" srcId="{2FDAF34F-1AA8-404A-8A6A-060C22BB6A5C}" destId="{C692082B-71E3-4BA9-8C35-AA5747D72469}" srcOrd="1" destOrd="1" presId="urn:microsoft.com/office/officeart/2005/8/layout/hierarchy6"/>
    <dgm:cxn modelId="{72F84272-A834-4738-BD77-BD973CDB874E}" type="presOf" srcId="{61721471-F005-490F-901E-7D868CDB1EBD}" destId="{9EE353AB-E05A-4664-9445-335A421E0EEF}" srcOrd="0" destOrd="0" presId="urn:microsoft.com/office/officeart/2005/8/layout/hierarchy6"/>
    <dgm:cxn modelId="{801A8676-0B0B-465A-9F26-D0883DF671C7}" type="presOf" srcId="{22A2728C-C889-4570-B7B0-905F01AB123C}" destId="{B8B248FE-B466-4031-A39A-FF8F5A601AFC}" srcOrd="0" destOrd="0" presId="urn:microsoft.com/office/officeart/2005/8/layout/hierarchy6"/>
    <dgm:cxn modelId="{F263D756-DE94-4516-A044-2EC62B7DB0CE}" type="presOf" srcId="{78D38587-1998-45E6-BA76-E88EF31A48F6}" destId="{02C92D48-0DD5-487E-A0BA-13F5464ADB3F}" srcOrd="1" destOrd="0" presId="urn:microsoft.com/office/officeart/2005/8/layout/hierarchy6"/>
    <dgm:cxn modelId="{5B64A179-2A14-49D7-8BEC-41493D03709C}" type="presOf" srcId="{8801068E-8211-46E9-AFEB-6CCE44D67FFA}" destId="{21BB3DFA-0B5B-407A-833E-EF8F9CF3C445}" srcOrd="0" destOrd="0" presId="urn:microsoft.com/office/officeart/2005/8/layout/hierarchy6"/>
    <dgm:cxn modelId="{4E28BD83-CC15-4B57-AD0A-AD6AE710170A}" type="presOf" srcId="{B1CBFC76-A20B-4D98-85D7-E87E838EABDC}" destId="{0DB95338-BE76-47BF-9C7F-DE3E52EE71FC}" srcOrd="0" destOrd="2" presId="urn:microsoft.com/office/officeart/2005/8/layout/hierarchy6"/>
    <dgm:cxn modelId="{2322E989-8A91-49DC-B2EC-EC1201F2FD34}" type="presOf" srcId="{1154619F-CD0F-49E0-ADB2-6AFB3D074826}" destId="{EB739033-2DD3-4E77-95FC-D00E1E84106F}" srcOrd="0" destOrd="0" presId="urn:microsoft.com/office/officeart/2005/8/layout/hierarchy6"/>
    <dgm:cxn modelId="{B2613C8F-37B1-454F-93A8-41E12BE98B0A}" type="presOf" srcId="{132BD9B7-B8A8-4556-BD33-206D93F3B125}" destId="{09B83EA6-70DF-4713-9016-D45C8A212107}" srcOrd="0" destOrd="0" presId="urn:microsoft.com/office/officeart/2005/8/layout/hierarchy6"/>
    <dgm:cxn modelId="{B44EE191-7473-463C-949E-590F94619F0E}" type="presOf" srcId="{FB245A81-9AB3-4F19-81B1-54D5C3F36303}" destId="{0DB95338-BE76-47BF-9C7F-DE3E52EE71FC}" srcOrd="0" destOrd="0" presId="urn:microsoft.com/office/officeart/2005/8/layout/hierarchy6"/>
    <dgm:cxn modelId="{78F42B96-EE41-4477-955B-C06F29B97BDE}" type="presOf" srcId="{05CD2E21-AA0A-41A0-8A29-2464965A6521}" destId="{CBABF96F-7410-4EFE-879D-A77981C25A4C}" srcOrd="0" destOrd="0" presId="urn:microsoft.com/office/officeart/2005/8/layout/hierarchy6"/>
    <dgm:cxn modelId="{83522F9C-85A5-4D03-AFCF-BE800C63D2E2}" type="presOf" srcId="{EB30B201-5B20-484A-8200-80C68AFB8546}" destId="{68167282-E00C-4C5A-A988-6C413C036443}" srcOrd="0" destOrd="0" presId="urn:microsoft.com/office/officeart/2005/8/layout/hierarchy6"/>
    <dgm:cxn modelId="{E6FC399C-5412-43CB-BB97-B8635619B7D7}" type="presOf" srcId="{AE016307-8062-439C-8163-4D78D967CAD6}" destId="{3BE61121-0B52-41A8-BB04-A8AA17C9B2AD}" srcOrd="0" destOrd="0" presId="urn:microsoft.com/office/officeart/2005/8/layout/hierarchy6"/>
    <dgm:cxn modelId="{357A7F9F-FE62-415C-80AA-10B429281DCF}" type="presOf" srcId="{98FA4F3E-115C-4C50-92AA-3E88CF3E7D24}" destId="{05B2CAFC-F56F-4FF6-B162-C1323B92FF7F}" srcOrd="0" destOrd="0" presId="urn:microsoft.com/office/officeart/2005/8/layout/hierarchy6"/>
    <dgm:cxn modelId="{09B9A9B0-45CB-4282-AE6D-78112E5E78B2}" type="presOf" srcId="{4FBB356C-0183-4314-B94D-6328D23D2BE4}" destId="{E616AF84-B17D-4921-9D43-77D240C97A69}" srcOrd="0" destOrd="0" presId="urn:microsoft.com/office/officeart/2005/8/layout/hierarchy6"/>
    <dgm:cxn modelId="{4C55BCB1-3DF3-4704-AB5E-E41178D27C28}" srcId="{05CD2E21-AA0A-41A0-8A29-2464965A6521}" destId="{C6FD75B1-3455-4D6E-AEFE-96F41531D2AA}" srcOrd="0" destOrd="0" parTransId="{01EEA53C-7B14-476E-BD00-71F394146B47}" sibTransId="{4B3B629A-F8AB-4E08-9785-11DD6DBE1DF9}"/>
    <dgm:cxn modelId="{5B6B07B4-F462-4DD4-9CB6-01A3173DADA7}" srcId="{FB245A81-9AB3-4F19-81B1-54D5C3F36303}" destId="{2FDAF34F-1AA8-404A-8A6A-060C22BB6A5C}" srcOrd="0" destOrd="0" parTransId="{1D2186B3-6DB4-4E45-9771-692A948B8FBF}" sibTransId="{1AC57086-F0B4-4923-8C76-D1E32D978380}"/>
    <dgm:cxn modelId="{CE3D2FB4-D4FA-4049-B2B4-740615046F65}" srcId="{05CD2E21-AA0A-41A0-8A29-2464965A6521}" destId="{98FA4F3E-115C-4C50-92AA-3E88CF3E7D24}" srcOrd="3" destOrd="0" parTransId="{2BD66F3F-AD19-4E02-BD98-2160C5DD55D1}" sibTransId="{D3DADAED-95ED-451C-A14E-27B4A5B4B551}"/>
    <dgm:cxn modelId="{D98EA3B5-1458-4D77-A303-3279D1ED2367}" srcId="{77BC9A6D-6B5A-49E8-A9F9-2035115985CE}" destId="{61721471-F005-490F-901E-7D868CDB1EBD}" srcOrd="0" destOrd="0" parTransId="{3E0CEA85-5635-4ADE-82EE-AC4AE5361E32}" sibTransId="{4715F2D8-8CCF-40FA-A533-4859B56AB33F}"/>
    <dgm:cxn modelId="{7F32B3B6-A659-4051-91EF-604ED6D7303A}" srcId="{FB245A81-9AB3-4F19-81B1-54D5C3F36303}" destId="{B1CBFC76-A20B-4D98-85D7-E87E838EABDC}" srcOrd="1" destOrd="0" parTransId="{B87FEEB7-E360-4457-B66B-6C51783D19FD}" sibTransId="{E14EF587-500F-471E-8438-0717D0193589}"/>
    <dgm:cxn modelId="{8A0F08B7-2BB9-4FC5-99EE-5FAF50D582AB}" type="presOf" srcId="{4F4BF993-CF33-4760-8A6E-E1AAFCF53582}" destId="{8CE87C4B-7B7D-4E0E-814B-E6081FB5EC64}" srcOrd="0" destOrd="0" presId="urn:microsoft.com/office/officeart/2005/8/layout/hierarchy6"/>
    <dgm:cxn modelId="{70178BB7-4D63-404C-A3E4-24ACE9D2ECDE}" type="presOf" srcId="{0B9DB0C6-7F27-4E7F-ACDB-7BA35AC99F62}" destId="{53A5A217-FAA2-4C31-93B4-38CB1569D31B}" srcOrd="0" destOrd="0" presId="urn:microsoft.com/office/officeart/2005/8/layout/hierarchy6"/>
    <dgm:cxn modelId="{5DD608B8-810B-41BD-B23E-164A9C878ACB}" srcId="{05CD2E21-AA0A-41A0-8A29-2464965A6521}" destId="{EB30B201-5B20-484A-8200-80C68AFB8546}" srcOrd="1" destOrd="0" parTransId="{DAAE8FEC-9BBB-40F3-8758-DAA083615BBB}" sibTransId="{B0159AC9-7944-4D77-A929-C232F5421260}"/>
    <dgm:cxn modelId="{8D8EBDB8-B9AE-4554-AD25-FC64D24DD8E7}" srcId="{61721471-F005-490F-901E-7D868CDB1EBD}" destId="{0B9DB0C6-7F27-4E7F-ACDB-7BA35AC99F62}" srcOrd="0" destOrd="0" parTransId="{22A2728C-C889-4570-B7B0-905F01AB123C}" sibTransId="{9AE6AA6B-4D73-416A-9597-C6639A0A9331}"/>
    <dgm:cxn modelId="{981D46BA-52C9-4A3E-BDDA-2EFE9DB2F981}" srcId="{61721471-F005-490F-901E-7D868CDB1EBD}" destId="{A0ABBFE2-6F23-4E99-B102-B96DDB30A3E3}" srcOrd="1" destOrd="0" parTransId="{4FBB356C-0183-4314-B94D-6328D23D2BE4}" sibTransId="{A240E684-E27C-4AFB-BAAE-9B9FA6130C35}"/>
    <dgm:cxn modelId="{26C9DCCD-8F41-43F9-B520-F668CA9F685A}" srcId="{77BC9A6D-6B5A-49E8-A9F9-2035115985CE}" destId="{78D38587-1998-45E6-BA76-E88EF31A48F6}" srcOrd="1" destOrd="0" parTransId="{09189F92-458F-481B-B987-27D4F7404DB8}" sibTransId="{6C78EC7B-401F-4A37-975A-15D614CDF109}"/>
    <dgm:cxn modelId="{225B09CE-EEBE-4C6B-88DB-227908CA24F2}" type="presOf" srcId="{78D38587-1998-45E6-BA76-E88EF31A48F6}" destId="{A96EE6F5-1EA7-4BB4-9B81-7C82D1CC889F}" srcOrd="0" destOrd="0" presId="urn:microsoft.com/office/officeart/2005/8/layout/hierarchy6"/>
    <dgm:cxn modelId="{0322C9D3-B992-4C94-9CFC-648C17D7535A}" type="presOf" srcId="{77BC9A6D-6B5A-49E8-A9F9-2035115985CE}" destId="{F4BF3BDA-756F-4EF3-B8E4-83ECC5FC24E0}" srcOrd="0" destOrd="0" presId="urn:microsoft.com/office/officeart/2005/8/layout/hierarchy6"/>
    <dgm:cxn modelId="{8BE8F0D4-E566-408C-AE46-DA71E26AC8AA}" srcId="{05CD2E21-AA0A-41A0-8A29-2464965A6521}" destId="{132BD9B7-B8A8-4556-BD33-206D93F3B125}" srcOrd="2" destOrd="0" parTransId="{4F4BF993-CF33-4760-8A6E-E1AAFCF53582}" sibTransId="{AD23F6EA-4C17-48FF-A523-B867F0475305}"/>
    <dgm:cxn modelId="{BEAD2BDA-1E6E-4F3D-8B0E-105217FC3406}" srcId="{77BC9A6D-6B5A-49E8-A9F9-2035115985CE}" destId="{FB245A81-9AB3-4F19-81B1-54D5C3F36303}" srcOrd="2" destOrd="0" parTransId="{1EDEF124-869B-4CB0-9E7D-70C250B903D1}" sibTransId="{5FE1BC57-6F30-4E6E-A7A0-29ADA17C541B}"/>
    <dgm:cxn modelId="{C0E98CE4-204F-4020-AE22-0813BD377B33}" type="presOf" srcId="{EF22207D-17D5-4E65-8634-734C49DDED11}" destId="{BD175399-94C6-4A9F-AEDE-FF415D989454}" srcOrd="0" destOrd="0" presId="urn:microsoft.com/office/officeart/2005/8/layout/hierarchy6"/>
    <dgm:cxn modelId="{F7AAC5FF-AC80-42F2-A90C-4773C288DF1F}" type="presOf" srcId="{C6FD75B1-3455-4D6E-AEFE-96F41531D2AA}" destId="{00199F5A-9803-43CD-A719-77527E3E6445}" srcOrd="0" destOrd="0" presId="urn:microsoft.com/office/officeart/2005/8/layout/hierarchy6"/>
    <dgm:cxn modelId="{FC19BC37-8404-4EBE-B584-4744FEA5BE42}" type="presParOf" srcId="{F4BF3BDA-756F-4EF3-B8E4-83ECC5FC24E0}" destId="{47A05E46-3A22-40AB-B464-C62955F04CBD}" srcOrd="0" destOrd="0" presId="urn:microsoft.com/office/officeart/2005/8/layout/hierarchy6"/>
    <dgm:cxn modelId="{4EEBC1CE-17E1-491E-8EE2-88EEC8253D0C}" type="presParOf" srcId="{47A05E46-3A22-40AB-B464-C62955F04CBD}" destId="{B9D2DD4B-2363-435F-A0FD-2E4C0B1140F2}" srcOrd="0" destOrd="0" presId="urn:microsoft.com/office/officeart/2005/8/layout/hierarchy6"/>
    <dgm:cxn modelId="{0953AFB2-8859-455D-B8C7-E055622EB777}" type="presParOf" srcId="{47A05E46-3A22-40AB-B464-C62955F04CBD}" destId="{199FA6F3-FCAF-4F29-B7E0-9608B634243E}" srcOrd="1" destOrd="0" presId="urn:microsoft.com/office/officeart/2005/8/layout/hierarchy6"/>
    <dgm:cxn modelId="{1A07BDA0-3709-4F28-A246-C64063DCE694}" type="presParOf" srcId="{199FA6F3-FCAF-4F29-B7E0-9608B634243E}" destId="{4AC82570-E53C-4E2F-8020-16FC1CB57F47}" srcOrd="0" destOrd="0" presId="urn:microsoft.com/office/officeart/2005/8/layout/hierarchy6"/>
    <dgm:cxn modelId="{9EDDBEA2-BD45-4E79-82D2-91167436A91C}" type="presParOf" srcId="{4AC82570-E53C-4E2F-8020-16FC1CB57F47}" destId="{9EE353AB-E05A-4664-9445-335A421E0EEF}" srcOrd="0" destOrd="0" presId="urn:microsoft.com/office/officeart/2005/8/layout/hierarchy6"/>
    <dgm:cxn modelId="{F0E60520-E1C9-487D-AE80-A3BE36BB8019}" type="presParOf" srcId="{4AC82570-E53C-4E2F-8020-16FC1CB57F47}" destId="{3E2443FC-2780-4621-A15B-4A630D42DEF8}" srcOrd="1" destOrd="0" presId="urn:microsoft.com/office/officeart/2005/8/layout/hierarchy6"/>
    <dgm:cxn modelId="{5BB23E3F-FEAA-4135-968D-1938315B222F}" type="presParOf" srcId="{3E2443FC-2780-4621-A15B-4A630D42DEF8}" destId="{B8B248FE-B466-4031-A39A-FF8F5A601AFC}" srcOrd="0" destOrd="0" presId="urn:microsoft.com/office/officeart/2005/8/layout/hierarchy6"/>
    <dgm:cxn modelId="{8768B13C-97B8-4E5E-BC43-2882F8BFC3C9}" type="presParOf" srcId="{3E2443FC-2780-4621-A15B-4A630D42DEF8}" destId="{C6894368-F31F-45FB-88FB-5269290BCD66}" srcOrd="1" destOrd="0" presId="urn:microsoft.com/office/officeart/2005/8/layout/hierarchy6"/>
    <dgm:cxn modelId="{F19375ED-6B38-4580-BD09-83D6985022E5}" type="presParOf" srcId="{C6894368-F31F-45FB-88FB-5269290BCD66}" destId="{53A5A217-FAA2-4C31-93B4-38CB1569D31B}" srcOrd="0" destOrd="0" presId="urn:microsoft.com/office/officeart/2005/8/layout/hierarchy6"/>
    <dgm:cxn modelId="{AE022CED-1F66-4653-93BF-0455EFA42BC7}" type="presParOf" srcId="{C6894368-F31F-45FB-88FB-5269290BCD66}" destId="{E7677482-CE58-4741-AE18-BD04AA89A915}" srcOrd="1" destOrd="0" presId="urn:microsoft.com/office/officeart/2005/8/layout/hierarchy6"/>
    <dgm:cxn modelId="{3960B8F0-DCCA-435F-84C2-ABC7BFA1485C}" type="presParOf" srcId="{E7677482-CE58-4741-AE18-BD04AA89A915}" destId="{21BB3DFA-0B5B-407A-833E-EF8F9CF3C445}" srcOrd="0" destOrd="0" presId="urn:microsoft.com/office/officeart/2005/8/layout/hierarchy6"/>
    <dgm:cxn modelId="{ECAEFD96-1FF1-4669-AF18-3A08412BA562}" type="presParOf" srcId="{E7677482-CE58-4741-AE18-BD04AA89A915}" destId="{AD91C19C-0111-417D-8F6B-7E1EA85D5350}" srcOrd="1" destOrd="0" presId="urn:microsoft.com/office/officeart/2005/8/layout/hierarchy6"/>
    <dgm:cxn modelId="{6E388D12-10F0-4032-ADFF-56C87CB4F811}" type="presParOf" srcId="{AD91C19C-0111-417D-8F6B-7E1EA85D5350}" destId="{EB739033-2DD3-4E77-95FC-D00E1E84106F}" srcOrd="0" destOrd="0" presId="urn:microsoft.com/office/officeart/2005/8/layout/hierarchy6"/>
    <dgm:cxn modelId="{95FFEB51-8E5E-49CE-9394-4248EC86E034}" type="presParOf" srcId="{AD91C19C-0111-417D-8F6B-7E1EA85D5350}" destId="{44584AC8-6327-4AD4-8888-F42142DB0801}" srcOrd="1" destOrd="0" presId="urn:microsoft.com/office/officeart/2005/8/layout/hierarchy6"/>
    <dgm:cxn modelId="{9E1BD123-3F82-4D54-BE49-6231948A5A59}" type="presParOf" srcId="{44584AC8-6327-4AD4-8888-F42142DB0801}" destId="{ADE9EB05-7E83-47C1-85E1-7EC3B00E6C4F}" srcOrd="0" destOrd="0" presId="urn:microsoft.com/office/officeart/2005/8/layout/hierarchy6"/>
    <dgm:cxn modelId="{25DC35A9-5EC9-4F1E-AEA4-3F3B2BB39979}" type="presParOf" srcId="{44584AC8-6327-4AD4-8888-F42142DB0801}" destId="{C7D01282-5F2D-4E7C-8E65-A97AF5C85661}" srcOrd="1" destOrd="0" presId="urn:microsoft.com/office/officeart/2005/8/layout/hierarchy6"/>
    <dgm:cxn modelId="{662267E4-DB18-4A9D-B5B1-6EA6A8DB4ED1}" type="presParOf" srcId="{C7D01282-5F2D-4E7C-8E65-A97AF5C85661}" destId="{CBABF96F-7410-4EFE-879D-A77981C25A4C}" srcOrd="0" destOrd="0" presId="urn:microsoft.com/office/officeart/2005/8/layout/hierarchy6"/>
    <dgm:cxn modelId="{578E0D49-DBF5-4EFD-AEF5-3E231E45076F}" type="presParOf" srcId="{C7D01282-5F2D-4E7C-8E65-A97AF5C85661}" destId="{6F7C3C4E-68E7-46D8-BB63-9A42E7352B7F}" srcOrd="1" destOrd="0" presId="urn:microsoft.com/office/officeart/2005/8/layout/hierarchy6"/>
    <dgm:cxn modelId="{7A8B7CC2-16D3-4F23-AB96-AC819241F2E9}" type="presParOf" srcId="{6F7C3C4E-68E7-46D8-BB63-9A42E7352B7F}" destId="{E8E90676-207E-4557-870B-5DDE80453564}" srcOrd="0" destOrd="0" presId="urn:microsoft.com/office/officeart/2005/8/layout/hierarchy6"/>
    <dgm:cxn modelId="{A6D124F8-91DA-4C10-9951-9AE85CCF11D8}" type="presParOf" srcId="{6F7C3C4E-68E7-46D8-BB63-9A42E7352B7F}" destId="{845ED5F1-EEDD-4407-99E6-CBBD1F29BD9B}" srcOrd="1" destOrd="0" presId="urn:microsoft.com/office/officeart/2005/8/layout/hierarchy6"/>
    <dgm:cxn modelId="{E36843E0-D4EB-4349-B194-4DA1C9848F09}" type="presParOf" srcId="{845ED5F1-EEDD-4407-99E6-CBBD1F29BD9B}" destId="{00199F5A-9803-43CD-A719-77527E3E6445}" srcOrd="0" destOrd="0" presId="urn:microsoft.com/office/officeart/2005/8/layout/hierarchy6"/>
    <dgm:cxn modelId="{74C1A1B8-6754-462F-AB90-C3D82C0AA149}" type="presParOf" srcId="{845ED5F1-EEDD-4407-99E6-CBBD1F29BD9B}" destId="{1B44B563-4E30-49ED-8213-9838E81D87C1}" srcOrd="1" destOrd="0" presId="urn:microsoft.com/office/officeart/2005/8/layout/hierarchy6"/>
    <dgm:cxn modelId="{924885B0-D953-443A-AF29-90C34FB6AD20}" type="presParOf" srcId="{6F7C3C4E-68E7-46D8-BB63-9A42E7352B7F}" destId="{EF876767-2F9A-4522-84DD-94DF13BCD339}" srcOrd="2" destOrd="0" presId="urn:microsoft.com/office/officeart/2005/8/layout/hierarchy6"/>
    <dgm:cxn modelId="{60D0AC6E-1744-4826-B60B-BCF0D04466B5}" type="presParOf" srcId="{6F7C3C4E-68E7-46D8-BB63-9A42E7352B7F}" destId="{22F383E7-B2B1-471D-9DA5-9E64DAB6A8C9}" srcOrd="3" destOrd="0" presId="urn:microsoft.com/office/officeart/2005/8/layout/hierarchy6"/>
    <dgm:cxn modelId="{106D6326-9E88-4B58-ABE5-759CF1F909A1}" type="presParOf" srcId="{22F383E7-B2B1-471D-9DA5-9E64DAB6A8C9}" destId="{68167282-E00C-4C5A-A988-6C413C036443}" srcOrd="0" destOrd="0" presId="urn:microsoft.com/office/officeart/2005/8/layout/hierarchy6"/>
    <dgm:cxn modelId="{CD9EBF8B-811E-4973-A230-DF3CBE64DDB0}" type="presParOf" srcId="{22F383E7-B2B1-471D-9DA5-9E64DAB6A8C9}" destId="{813AEC12-6DDE-4660-A1EF-2D477F0C2415}" srcOrd="1" destOrd="0" presId="urn:microsoft.com/office/officeart/2005/8/layout/hierarchy6"/>
    <dgm:cxn modelId="{CE4A0436-C3FC-4BAE-BC42-F8CAB630C6FB}" type="presParOf" srcId="{6F7C3C4E-68E7-46D8-BB63-9A42E7352B7F}" destId="{8CE87C4B-7B7D-4E0E-814B-E6081FB5EC64}" srcOrd="4" destOrd="0" presId="urn:microsoft.com/office/officeart/2005/8/layout/hierarchy6"/>
    <dgm:cxn modelId="{C8AFDAB3-A68B-4B78-89C5-686002894961}" type="presParOf" srcId="{6F7C3C4E-68E7-46D8-BB63-9A42E7352B7F}" destId="{3AC0AC4A-32A1-490E-868B-C2DF54B58F37}" srcOrd="5" destOrd="0" presId="urn:microsoft.com/office/officeart/2005/8/layout/hierarchy6"/>
    <dgm:cxn modelId="{F15A2D48-2184-4ABC-AEBE-E442DD5F1003}" type="presParOf" srcId="{3AC0AC4A-32A1-490E-868B-C2DF54B58F37}" destId="{09B83EA6-70DF-4713-9016-D45C8A212107}" srcOrd="0" destOrd="0" presId="urn:microsoft.com/office/officeart/2005/8/layout/hierarchy6"/>
    <dgm:cxn modelId="{DFACF609-5D71-4AE1-BDE4-154BD5935450}" type="presParOf" srcId="{3AC0AC4A-32A1-490E-868B-C2DF54B58F37}" destId="{EE3B3073-EEFF-46EC-968E-81DD322F6CC7}" srcOrd="1" destOrd="0" presId="urn:microsoft.com/office/officeart/2005/8/layout/hierarchy6"/>
    <dgm:cxn modelId="{43BB4778-D2A2-4C6D-A3CB-D0E999BBBBC4}" type="presParOf" srcId="{6F7C3C4E-68E7-46D8-BB63-9A42E7352B7F}" destId="{FBE78688-54C5-416E-AC47-F877E77E2C64}" srcOrd="6" destOrd="0" presId="urn:microsoft.com/office/officeart/2005/8/layout/hierarchy6"/>
    <dgm:cxn modelId="{EC9BF58C-E9C3-4241-A2D2-9E14F1D75248}" type="presParOf" srcId="{6F7C3C4E-68E7-46D8-BB63-9A42E7352B7F}" destId="{C67E8905-E9E2-46A1-9ED9-33F81B3D09F5}" srcOrd="7" destOrd="0" presId="urn:microsoft.com/office/officeart/2005/8/layout/hierarchy6"/>
    <dgm:cxn modelId="{AD9B9BF7-FC30-42EB-8EAC-A8BEE2A89C34}" type="presParOf" srcId="{C67E8905-E9E2-46A1-9ED9-33F81B3D09F5}" destId="{05B2CAFC-F56F-4FF6-B162-C1323B92FF7F}" srcOrd="0" destOrd="0" presId="urn:microsoft.com/office/officeart/2005/8/layout/hierarchy6"/>
    <dgm:cxn modelId="{6A823E66-876E-4272-8FBD-147F89D4C63E}" type="presParOf" srcId="{C67E8905-E9E2-46A1-9ED9-33F81B3D09F5}" destId="{3966F0CA-CD4C-4603-A544-664CBAE0D16B}" srcOrd="1" destOrd="0" presId="urn:microsoft.com/office/officeart/2005/8/layout/hierarchy6"/>
    <dgm:cxn modelId="{02F94007-DCDF-490B-972C-419DA5F37589}" type="presParOf" srcId="{3E2443FC-2780-4621-A15B-4A630D42DEF8}" destId="{E616AF84-B17D-4921-9D43-77D240C97A69}" srcOrd="2" destOrd="0" presId="urn:microsoft.com/office/officeart/2005/8/layout/hierarchy6"/>
    <dgm:cxn modelId="{9263CC87-000B-4F24-9E6E-BBBA1B4B7208}" type="presParOf" srcId="{3E2443FC-2780-4621-A15B-4A630D42DEF8}" destId="{15DF48D8-28D7-412E-8437-C06197AE8953}" srcOrd="3" destOrd="0" presId="urn:microsoft.com/office/officeart/2005/8/layout/hierarchy6"/>
    <dgm:cxn modelId="{A0C64DEE-E452-4737-8156-E905E507D7AA}" type="presParOf" srcId="{15DF48D8-28D7-412E-8437-C06197AE8953}" destId="{96E7FDB8-A442-4287-901E-86BF47D848DE}" srcOrd="0" destOrd="0" presId="urn:microsoft.com/office/officeart/2005/8/layout/hierarchy6"/>
    <dgm:cxn modelId="{12C88092-D1A2-40FD-ADF1-D849500A24E9}" type="presParOf" srcId="{15DF48D8-28D7-412E-8437-C06197AE8953}" destId="{22C3AC00-9153-4173-A08A-FFA95FEF90B5}" srcOrd="1" destOrd="0" presId="urn:microsoft.com/office/officeart/2005/8/layout/hierarchy6"/>
    <dgm:cxn modelId="{DFAC6AE3-A3AB-4C9B-BC3B-AB9C2C5CB2AC}" type="presParOf" srcId="{22C3AC00-9153-4173-A08A-FFA95FEF90B5}" destId="{3BE61121-0B52-41A8-BB04-A8AA17C9B2AD}" srcOrd="0" destOrd="0" presId="urn:microsoft.com/office/officeart/2005/8/layout/hierarchy6"/>
    <dgm:cxn modelId="{3324A92E-4F57-4200-AC7C-5E8177A47BCD}" type="presParOf" srcId="{22C3AC00-9153-4173-A08A-FFA95FEF90B5}" destId="{2A4E83DA-853B-44DA-984F-811B5829949A}" srcOrd="1" destOrd="0" presId="urn:microsoft.com/office/officeart/2005/8/layout/hierarchy6"/>
    <dgm:cxn modelId="{610A032B-BCDC-428D-88DD-43D1606B212E}" type="presParOf" srcId="{2A4E83DA-853B-44DA-984F-811B5829949A}" destId="{EEB48191-1854-4702-AF39-40999B7603E7}" srcOrd="0" destOrd="0" presId="urn:microsoft.com/office/officeart/2005/8/layout/hierarchy6"/>
    <dgm:cxn modelId="{A232AE9A-6337-46A5-A04B-061A19BEE4B0}" type="presParOf" srcId="{2A4E83DA-853B-44DA-984F-811B5829949A}" destId="{435F95AB-05C1-4173-AD72-E24220600AC4}" srcOrd="1" destOrd="0" presId="urn:microsoft.com/office/officeart/2005/8/layout/hierarchy6"/>
    <dgm:cxn modelId="{7BCF58EE-53C4-4775-8FF3-FF688D7D7DE0}" type="presParOf" srcId="{435F95AB-05C1-4173-AD72-E24220600AC4}" destId="{0F755327-D9D3-4198-A1F8-ECDA8032263C}" srcOrd="0" destOrd="0" presId="urn:microsoft.com/office/officeart/2005/8/layout/hierarchy6"/>
    <dgm:cxn modelId="{061F17FF-B21A-4E71-B5A3-3DC0CB6B5CFE}" type="presParOf" srcId="{435F95AB-05C1-4173-AD72-E24220600AC4}" destId="{97962F4E-CA55-4C44-B9D6-BF16B66E7D84}" srcOrd="1" destOrd="0" presId="urn:microsoft.com/office/officeart/2005/8/layout/hierarchy6"/>
    <dgm:cxn modelId="{6A8BFB9F-11C6-40FB-B766-75EF652841EC}" type="presParOf" srcId="{97962F4E-CA55-4C44-B9D6-BF16B66E7D84}" destId="{BD175399-94C6-4A9F-AEDE-FF415D989454}" srcOrd="0" destOrd="0" presId="urn:microsoft.com/office/officeart/2005/8/layout/hierarchy6"/>
    <dgm:cxn modelId="{490DC144-6D38-42B7-89FD-2F962070AE07}" type="presParOf" srcId="{97962F4E-CA55-4C44-B9D6-BF16B66E7D84}" destId="{2295C156-FBE1-410A-93AA-CCF6A772EDF0}" srcOrd="1" destOrd="0" presId="urn:microsoft.com/office/officeart/2005/8/layout/hierarchy6"/>
    <dgm:cxn modelId="{54637F50-52B3-47AE-A5D0-0C6AAD91738A}" type="presParOf" srcId="{F4BF3BDA-756F-4EF3-B8E4-83ECC5FC24E0}" destId="{9A0B4135-7352-48E0-B538-E7E9E5EA7BA6}" srcOrd="1" destOrd="0" presId="urn:microsoft.com/office/officeart/2005/8/layout/hierarchy6"/>
    <dgm:cxn modelId="{F72C86DC-6776-4A64-A10F-8841F26DDB40}" type="presParOf" srcId="{9A0B4135-7352-48E0-B538-E7E9E5EA7BA6}" destId="{08849CBC-2DB6-44CD-AAFD-1BD11A8C68E9}" srcOrd="0" destOrd="0" presId="urn:microsoft.com/office/officeart/2005/8/layout/hierarchy6"/>
    <dgm:cxn modelId="{2AD269C9-7690-4132-9A9B-4B87CD6D07F4}" type="presParOf" srcId="{08849CBC-2DB6-44CD-AAFD-1BD11A8C68E9}" destId="{A96EE6F5-1EA7-4BB4-9B81-7C82D1CC889F}" srcOrd="0" destOrd="0" presId="urn:microsoft.com/office/officeart/2005/8/layout/hierarchy6"/>
    <dgm:cxn modelId="{35E40402-948C-4344-9234-B72D6079053A}" type="presParOf" srcId="{08849CBC-2DB6-44CD-AAFD-1BD11A8C68E9}" destId="{02C92D48-0DD5-487E-A0BA-13F5464ADB3F}" srcOrd="1" destOrd="0" presId="urn:microsoft.com/office/officeart/2005/8/layout/hierarchy6"/>
    <dgm:cxn modelId="{609BEF70-E0E4-4E04-B2A3-00961AC754AF}" type="presParOf" srcId="{9A0B4135-7352-48E0-B538-E7E9E5EA7BA6}" destId="{2D6DBBF8-CC56-4F3F-9237-4FAAB695CF2A}" srcOrd="1" destOrd="0" presId="urn:microsoft.com/office/officeart/2005/8/layout/hierarchy6"/>
    <dgm:cxn modelId="{21F3C3B4-9BCC-421E-8DD5-5B625F7C3779}" type="presParOf" srcId="{2D6DBBF8-CC56-4F3F-9237-4FAAB695CF2A}" destId="{7ADA4914-2A8A-4AEA-9605-A38F85591327}" srcOrd="0" destOrd="0" presId="urn:microsoft.com/office/officeart/2005/8/layout/hierarchy6"/>
    <dgm:cxn modelId="{4B39C637-830D-4BED-8F00-C987C31F4DDD}" type="presParOf" srcId="{9A0B4135-7352-48E0-B538-E7E9E5EA7BA6}" destId="{ABB002A2-26E9-44DF-9DED-00CE7DBFB3EF}" srcOrd="2" destOrd="0" presId="urn:microsoft.com/office/officeart/2005/8/layout/hierarchy6"/>
    <dgm:cxn modelId="{AB4E52E3-D9C4-4B79-AE46-D5EAC2BE5C13}" type="presParOf" srcId="{ABB002A2-26E9-44DF-9DED-00CE7DBFB3EF}" destId="{0DB95338-BE76-47BF-9C7F-DE3E52EE71FC}" srcOrd="0" destOrd="0" presId="urn:microsoft.com/office/officeart/2005/8/layout/hierarchy6"/>
    <dgm:cxn modelId="{00F76E7F-79E3-4C3E-B60B-1493580074F8}" type="presParOf" srcId="{ABB002A2-26E9-44DF-9DED-00CE7DBFB3EF}" destId="{C692082B-71E3-4BA9-8C35-AA5747D7246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9C4C2-7704-4840-A023-B51464578C4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it-IT"/>
        </a:p>
      </dgm:t>
    </dgm:pt>
    <dgm:pt modelId="{388919C5-FB97-47C4-A47F-46A45099564B}">
      <dgm:prSet phldrT="[Testo]"/>
      <dgm:spPr/>
      <dgm:t>
        <a:bodyPr/>
        <a:lstStyle/>
        <a:p>
          <a:r>
            <a:rPr lang="it-IT" dirty="0"/>
            <a:t>Processo di nursing</a:t>
          </a:r>
        </a:p>
      </dgm:t>
    </dgm:pt>
    <dgm:pt modelId="{17FBFDE1-5D0D-4570-8523-8E23FC531BE1}" type="parTrans" cxnId="{4FCD54A4-535A-4513-ACF7-C7CFE4CD8A7C}">
      <dgm:prSet/>
      <dgm:spPr/>
      <dgm:t>
        <a:bodyPr/>
        <a:lstStyle/>
        <a:p>
          <a:endParaRPr lang="it-IT"/>
        </a:p>
      </dgm:t>
    </dgm:pt>
    <dgm:pt modelId="{C1C5B65A-1E59-49AA-8C3C-D20685945805}" type="sibTrans" cxnId="{4FCD54A4-535A-4513-ACF7-C7CFE4CD8A7C}">
      <dgm:prSet/>
      <dgm:spPr/>
      <dgm:t>
        <a:bodyPr/>
        <a:lstStyle/>
        <a:p>
          <a:endParaRPr lang="it-IT"/>
        </a:p>
      </dgm:t>
    </dgm:pt>
    <dgm:pt modelId="{113BF113-66E8-43CB-BD3A-43F12F51320B}">
      <dgm:prSet phldrT="[Testo]"/>
      <dgm:spPr/>
      <dgm:t>
        <a:bodyPr/>
        <a:lstStyle/>
        <a:p>
          <a:r>
            <a:rPr lang="it-IT" dirty="0"/>
            <a:t>Valutazione Infermieristica</a:t>
          </a:r>
        </a:p>
      </dgm:t>
    </dgm:pt>
    <dgm:pt modelId="{B1DF3C18-4A49-416F-969C-D878764D5C67}" type="parTrans" cxnId="{06C665D7-A9E3-41E4-84E1-599A0B52CF57}">
      <dgm:prSet/>
      <dgm:spPr/>
      <dgm:t>
        <a:bodyPr/>
        <a:lstStyle/>
        <a:p>
          <a:endParaRPr lang="it-IT"/>
        </a:p>
      </dgm:t>
    </dgm:pt>
    <dgm:pt modelId="{C8525B9E-A4DD-44A5-B9C0-8F9217085A08}" type="sibTrans" cxnId="{06C665D7-A9E3-41E4-84E1-599A0B52CF57}">
      <dgm:prSet/>
      <dgm:spPr/>
      <dgm:t>
        <a:bodyPr/>
        <a:lstStyle/>
        <a:p>
          <a:endParaRPr lang="it-IT"/>
        </a:p>
      </dgm:t>
    </dgm:pt>
    <dgm:pt modelId="{B2F9FA7F-E3D5-4B5E-B9D8-55AEAEF69FAD}">
      <dgm:prSet phldrT="[Testo]"/>
      <dgm:spPr/>
      <dgm:t>
        <a:bodyPr/>
        <a:lstStyle/>
        <a:p>
          <a:r>
            <a:rPr lang="it-IT" dirty="0"/>
            <a:t>Valutazione stato attuale del cliente</a:t>
          </a:r>
        </a:p>
        <a:p>
          <a:r>
            <a:rPr lang="it-IT" dirty="0"/>
            <a:t>Valutazione Apparato cardio-respiratorio</a:t>
          </a:r>
        </a:p>
        <a:p>
          <a:pPr>
            <a:buNone/>
          </a:pPr>
          <a:r>
            <a:rPr lang="it-IT" dirty="0"/>
            <a:t>Valutazione stato nutrizionale</a:t>
          </a:r>
        </a:p>
        <a:p>
          <a:pPr>
            <a:buNone/>
          </a:pPr>
          <a:r>
            <a:rPr lang="it-IT" dirty="0"/>
            <a:t>Valutazione Apparato Intestinale</a:t>
          </a:r>
        </a:p>
        <a:p>
          <a:pPr>
            <a:buNone/>
          </a:pPr>
          <a:r>
            <a:rPr lang="it-IT" dirty="0"/>
            <a:t>Valutazione della Cute</a:t>
          </a:r>
        </a:p>
        <a:p>
          <a:pPr>
            <a:buNone/>
          </a:pPr>
          <a:r>
            <a:rPr lang="it-IT" dirty="0"/>
            <a:t>Valutazione Apparato Urinario</a:t>
          </a:r>
        </a:p>
      </dgm:t>
    </dgm:pt>
    <dgm:pt modelId="{E2ADD801-78F8-4296-9538-AEB775F7898F}" type="parTrans" cxnId="{3367DAE6-DE19-46D1-BDB5-8021C7E90B03}">
      <dgm:prSet/>
      <dgm:spPr/>
      <dgm:t>
        <a:bodyPr/>
        <a:lstStyle/>
        <a:p>
          <a:endParaRPr lang="it-IT"/>
        </a:p>
      </dgm:t>
    </dgm:pt>
    <dgm:pt modelId="{B881781A-4FE2-4B11-B51C-18CB9C5FDB55}" type="sibTrans" cxnId="{3367DAE6-DE19-46D1-BDB5-8021C7E90B03}">
      <dgm:prSet/>
      <dgm:spPr/>
      <dgm:t>
        <a:bodyPr/>
        <a:lstStyle/>
        <a:p>
          <a:endParaRPr lang="it-IT"/>
        </a:p>
      </dgm:t>
    </dgm:pt>
    <dgm:pt modelId="{8924A782-4BBB-4702-A584-94522EC20BC9}">
      <dgm:prSet phldrT="[Testo]"/>
      <dgm:spPr/>
      <dgm:t>
        <a:bodyPr/>
        <a:lstStyle/>
        <a:p>
          <a:r>
            <a:rPr lang="it-IT" dirty="0"/>
            <a:t>Raccolta Dati Anamnesi </a:t>
          </a:r>
        </a:p>
      </dgm:t>
    </dgm:pt>
    <dgm:pt modelId="{CFBE5BCD-2711-4544-BCCE-28B3334F36A8}" type="sibTrans" cxnId="{42FD468E-F0A1-47FF-9756-AD7B59EC1992}">
      <dgm:prSet/>
      <dgm:spPr/>
      <dgm:t>
        <a:bodyPr/>
        <a:lstStyle/>
        <a:p>
          <a:endParaRPr lang="it-IT"/>
        </a:p>
      </dgm:t>
    </dgm:pt>
    <dgm:pt modelId="{94E48920-C21D-48C0-82DE-222EBB3961F5}" type="parTrans" cxnId="{42FD468E-F0A1-47FF-9756-AD7B59EC1992}">
      <dgm:prSet/>
      <dgm:spPr/>
      <dgm:t>
        <a:bodyPr/>
        <a:lstStyle/>
        <a:p>
          <a:endParaRPr lang="it-IT"/>
        </a:p>
      </dgm:t>
    </dgm:pt>
    <dgm:pt modelId="{265BF820-20B1-467E-924E-129A989CC533}">
      <dgm:prSet/>
      <dgm:spPr/>
      <dgm:t>
        <a:bodyPr/>
        <a:lstStyle/>
        <a:p>
          <a:r>
            <a:rPr lang="it-IT" dirty="0"/>
            <a:t>Pianificazione degli interventi infermieristici volti a </a:t>
          </a:r>
        </a:p>
        <a:p>
          <a:r>
            <a:rPr lang="it-IT" dirty="0"/>
            <a:t>Preparare in modo corretto il paziente</a:t>
          </a:r>
        </a:p>
        <a:p>
          <a:r>
            <a:rPr lang="it-IT" dirty="0"/>
            <a:t>Prevenire i danni da anestesia garantendo le funzioni vitali</a:t>
          </a:r>
        </a:p>
        <a:p>
          <a:pPr>
            <a:buNone/>
          </a:pPr>
          <a:r>
            <a:rPr lang="it-IT" dirty="0"/>
            <a:t>Gestire le vie aeree e la funzione respiratoria</a:t>
          </a:r>
        </a:p>
        <a:p>
          <a:pPr>
            <a:buNone/>
          </a:pPr>
          <a:r>
            <a:rPr lang="it-IT" dirty="0"/>
            <a:t>Controllare e gestire il rischio emorragico</a:t>
          </a:r>
        </a:p>
        <a:p>
          <a:pPr>
            <a:buNone/>
          </a:pPr>
          <a:r>
            <a:rPr lang="it-IT" dirty="0"/>
            <a:t>Prevenire le reazioni allergiche e gli eventi avversi della terapia</a:t>
          </a:r>
        </a:p>
        <a:p>
          <a:pPr>
            <a:buNone/>
          </a:pPr>
          <a:r>
            <a:rPr lang="it-IT" dirty="0"/>
            <a:t>farmacologica</a:t>
          </a:r>
        </a:p>
        <a:p>
          <a:pPr>
            <a:buNone/>
          </a:pPr>
          <a:r>
            <a:rPr lang="it-IT" dirty="0"/>
            <a:t>Sospensione del fumo</a:t>
          </a:r>
        </a:p>
        <a:p>
          <a:pPr>
            <a:buNone/>
          </a:pPr>
          <a:r>
            <a:rPr lang="it-IT" dirty="0"/>
            <a:t>Prevenire il tromboembolismo postoperatorio</a:t>
          </a:r>
        </a:p>
        <a:p>
          <a:pPr>
            <a:buNone/>
          </a:pPr>
          <a:r>
            <a:rPr lang="it-IT" dirty="0"/>
            <a:t>Prevenire le infezioni del sito chirurgico</a:t>
          </a:r>
        </a:p>
        <a:p>
          <a:pPr>
            <a:buNone/>
          </a:pPr>
          <a:r>
            <a:rPr lang="it-IT" dirty="0"/>
            <a:t>Pianificazione dimissione e follow up. </a:t>
          </a:r>
        </a:p>
      </dgm:t>
    </dgm:pt>
    <dgm:pt modelId="{59CF5AF1-FF27-4060-9D0A-35E8807C489E}" type="sibTrans" cxnId="{8F8AD31C-B274-467B-A47D-B2F9C0F9138A}">
      <dgm:prSet/>
      <dgm:spPr/>
      <dgm:t>
        <a:bodyPr/>
        <a:lstStyle/>
        <a:p>
          <a:endParaRPr lang="it-IT"/>
        </a:p>
      </dgm:t>
    </dgm:pt>
    <dgm:pt modelId="{2233490E-B49B-4DD3-968B-B68C6E134D0C}" type="parTrans" cxnId="{8F8AD31C-B274-467B-A47D-B2F9C0F9138A}">
      <dgm:prSet/>
      <dgm:spPr/>
      <dgm:t>
        <a:bodyPr/>
        <a:lstStyle/>
        <a:p>
          <a:endParaRPr lang="it-IT"/>
        </a:p>
      </dgm:t>
    </dgm:pt>
    <dgm:pt modelId="{27F0874F-2FB6-42E9-A103-DB9C6D0EE0C1}" type="pres">
      <dgm:prSet presAssocID="{DAD9C4C2-7704-4840-A023-B51464578C44}" presName="Name0" presStyleCnt="0">
        <dgm:presLayoutVars>
          <dgm:chMax val="1"/>
          <dgm:chPref val="1"/>
          <dgm:dir/>
          <dgm:animOne val="branch"/>
          <dgm:animLvl val="lvl"/>
        </dgm:presLayoutVars>
      </dgm:prSet>
      <dgm:spPr/>
    </dgm:pt>
    <dgm:pt modelId="{8B313F8F-F3D3-4453-9E10-286FDBC457F8}" type="pres">
      <dgm:prSet presAssocID="{388919C5-FB97-47C4-A47F-46A45099564B}" presName="singleCycle" presStyleCnt="0"/>
      <dgm:spPr/>
    </dgm:pt>
    <dgm:pt modelId="{740D6CC4-F121-4F9F-A7AA-8E593DC97397}" type="pres">
      <dgm:prSet presAssocID="{388919C5-FB97-47C4-A47F-46A45099564B}" presName="singleCenter" presStyleLbl="node1" presStyleIdx="0" presStyleCnt="5" custScaleX="178950" custScaleY="34049" custLinFactNeighborX="-22624" custLinFactNeighborY="-32143">
        <dgm:presLayoutVars>
          <dgm:chMax val="7"/>
          <dgm:chPref val="7"/>
        </dgm:presLayoutVars>
      </dgm:prSet>
      <dgm:spPr/>
    </dgm:pt>
    <dgm:pt modelId="{5A0106E2-6B8F-4572-BCB8-BDAD4D668CCE}" type="pres">
      <dgm:prSet presAssocID="{B1DF3C18-4A49-416F-969C-D878764D5C67}" presName="Name56" presStyleLbl="parChTrans1D2" presStyleIdx="0" presStyleCnt="4"/>
      <dgm:spPr/>
    </dgm:pt>
    <dgm:pt modelId="{74AA1636-0D58-4329-8BE9-9CD234145907}" type="pres">
      <dgm:prSet presAssocID="{113BF113-66E8-43CB-BD3A-43F12F51320B}" presName="text0" presStyleLbl="node1" presStyleIdx="1" presStyleCnt="5" custScaleX="479006" custScaleY="47393" custRadScaleRad="114181" custRadScaleInc="-51880">
        <dgm:presLayoutVars>
          <dgm:bulletEnabled val="1"/>
        </dgm:presLayoutVars>
      </dgm:prSet>
      <dgm:spPr/>
    </dgm:pt>
    <dgm:pt modelId="{BB3D4E5C-FBF6-4D7B-B8FF-03851DB0A0AF}" type="pres">
      <dgm:prSet presAssocID="{E2ADD801-78F8-4296-9538-AEB775F7898F}" presName="Name56" presStyleLbl="parChTrans1D2" presStyleIdx="1" presStyleCnt="4"/>
      <dgm:spPr/>
    </dgm:pt>
    <dgm:pt modelId="{B57B594D-62E1-4DDD-BC44-60F7544AFCBB}" type="pres">
      <dgm:prSet presAssocID="{B2F9FA7F-E3D5-4B5E-B9D8-55AEAEF69FAD}" presName="text0" presStyleLbl="node1" presStyleIdx="2" presStyleCnt="5" custScaleX="165690" custScaleY="268356" custRadScaleRad="61618" custRadScaleInc="291345">
        <dgm:presLayoutVars>
          <dgm:bulletEnabled val="1"/>
        </dgm:presLayoutVars>
      </dgm:prSet>
      <dgm:spPr/>
    </dgm:pt>
    <dgm:pt modelId="{D51973F1-82C7-461E-BA39-E603ABB8A985}" type="pres">
      <dgm:prSet presAssocID="{94E48920-C21D-48C0-82DE-222EBB3961F5}" presName="Name56" presStyleLbl="parChTrans1D2" presStyleIdx="2" presStyleCnt="4"/>
      <dgm:spPr/>
    </dgm:pt>
    <dgm:pt modelId="{6233BE1A-9337-4614-BFB4-7C227625B25A}" type="pres">
      <dgm:prSet presAssocID="{8924A782-4BBB-4702-A584-94522EC20BC9}" presName="text0" presStyleLbl="node1" presStyleIdx="3" presStyleCnt="5" custScaleX="127657" custScaleY="213252" custRadScaleRad="164378" custRadScaleInc="182286">
        <dgm:presLayoutVars>
          <dgm:bulletEnabled val="1"/>
        </dgm:presLayoutVars>
      </dgm:prSet>
      <dgm:spPr/>
    </dgm:pt>
    <dgm:pt modelId="{FA8F0A2A-A935-41F7-9C13-E12D05BAD854}" type="pres">
      <dgm:prSet presAssocID="{2233490E-B49B-4DD3-968B-B68C6E134D0C}" presName="Name56" presStyleLbl="parChTrans1D2" presStyleIdx="3" presStyleCnt="4"/>
      <dgm:spPr/>
    </dgm:pt>
    <dgm:pt modelId="{5F6FE8CE-9D5D-4648-8F2F-5E4E1C1DDEF5}" type="pres">
      <dgm:prSet presAssocID="{265BF820-20B1-467E-924E-129A989CC533}" presName="text0" presStyleLbl="node1" presStyleIdx="4" presStyleCnt="5" custScaleX="214062" custScaleY="438435" custRadScaleRad="141767" custRadScaleInc="-396736">
        <dgm:presLayoutVars>
          <dgm:bulletEnabled val="1"/>
        </dgm:presLayoutVars>
      </dgm:prSet>
      <dgm:spPr/>
    </dgm:pt>
  </dgm:ptLst>
  <dgm:cxnLst>
    <dgm:cxn modelId="{135BCE11-0E85-4812-AFB6-2CEB1943EFCD}" type="presOf" srcId="{2233490E-B49B-4DD3-968B-B68C6E134D0C}" destId="{FA8F0A2A-A935-41F7-9C13-E12D05BAD854}" srcOrd="0" destOrd="0" presId="urn:microsoft.com/office/officeart/2008/layout/RadialCluster"/>
    <dgm:cxn modelId="{20E9FD15-7CBC-4ED3-849C-6A2FF2F1B0C5}" type="presOf" srcId="{B1DF3C18-4A49-416F-969C-D878764D5C67}" destId="{5A0106E2-6B8F-4572-BCB8-BDAD4D668CCE}" srcOrd="0" destOrd="0" presId="urn:microsoft.com/office/officeart/2008/layout/RadialCluster"/>
    <dgm:cxn modelId="{8F8AD31C-B274-467B-A47D-B2F9C0F9138A}" srcId="{388919C5-FB97-47C4-A47F-46A45099564B}" destId="{265BF820-20B1-467E-924E-129A989CC533}" srcOrd="3" destOrd="0" parTransId="{2233490E-B49B-4DD3-968B-B68C6E134D0C}" sibTransId="{59CF5AF1-FF27-4060-9D0A-35E8807C489E}"/>
    <dgm:cxn modelId="{B32B6B1F-D68F-4F4F-9757-091099B097D0}" type="presOf" srcId="{DAD9C4C2-7704-4840-A023-B51464578C44}" destId="{27F0874F-2FB6-42E9-A103-DB9C6D0EE0C1}" srcOrd="0" destOrd="0" presId="urn:microsoft.com/office/officeart/2008/layout/RadialCluster"/>
    <dgm:cxn modelId="{6493B731-8D91-4D86-80D6-D6F298DBC1EC}" type="presOf" srcId="{265BF820-20B1-467E-924E-129A989CC533}" destId="{5F6FE8CE-9D5D-4648-8F2F-5E4E1C1DDEF5}" srcOrd="0" destOrd="0" presId="urn:microsoft.com/office/officeart/2008/layout/RadialCluster"/>
    <dgm:cxn modelId="{360E5E60-ECA9-436C-9510-E280188FC094}" type="presOf" srcId="{E2ADD801-78F8-4296-9538-AEB775F7898F}" destId="{BB3D4E5C-FBF6-4D7B-B8FF-03851DB0A0AF}" srcOrd="0" destOrd="0" presId="urn:microsoft.com/office/officeart/2008/layout/RadialCluster"/>
    <dgm:cxn modelId="{5C6EDC6F-2A58-4EBD-8225-FE42E52AD519}" type="presOf" srcId="{113BF113-66E8-43CB-BD3A-43F12F51320B}" destId="{74AA1636-0D58-4329-8BE9-9CD234145907}" srcOrd="0" destOrd="0" presId="urn:microsoft.com/office/officeart/2008/layout/RadialCluster"/>
    <dgm:cxn modelId="{B9E48259-1351-4BC7-A32F-0D5F0028017B}" type="presOf" srcId="{B2F9FA7F-E3D5-4B5E-B9D8-55AEAEF69FAD}" destId="{B57B594D-62E1-4DDD-BC44-60F7544AFCBB}" srcOrd="0" destOrd="0" presId="urn:microsoft.com/office/officeart/2008/layout/RadialCluster"/>
    <dgm:cxn modelId="{A938FF80-01E7-49ED-8014-0524C614DAF7}" type="presOf" srcId="{388919C5-FB97-47C4-A47F-46A45099564B}" destId="{740D6CC4-F121-4F9F-A7AA-8E593DC97397}" srcOrd="0" destOrd="0" presId="urn:microsoft.com/office/officeart/2008/layout/RadialCluster"/>
    <dgm:cxn modelId="{42FD468E-F0A1-47FF-9756-AD7B59EC1992}" srcId="{388919C5-FB97-47C4-A47F-46A45099564B}" destId="{8924A782-4BBB-4702-A584-94522EC20BC9}" srcOrd="2" destOrd="0" parTransId="{94E48920-C21D-48C0-82DE-222EBB3961F5}" sibTransId="{CFBE5BCD-2711-4544-BCCE-28B3334F36A8}"/>
    <dgm:cxn modelId="{4FCD54A4-535A-4513-ACF7-C7CFE4CD8A7C}" srcId="{DAD9C4C2-7704-4840-A023-B51464578C44}" destId="{388919C5-FB97-47C4-A47F-46A45099564B}" srcOrd="0" destOrd="0" parTransId="{17FBFDE1-5D0D-4570-8523-8E23FC531BE1}" sibTransId="{C1C5B65A-1E59-49AA-8C3C-D20685945805}"/>
    <dgm:cxn modelId="{ECC964A9-1419-4B34-A81D-6CB6CFB461E5}" type="presOf" srcId="{8924A782-4BBB-4702-A584-94522EC20BC9}" destId="{6233BE1A-9337-4614-BFB4-7C227625B25A}" srcOrd="0" destOrd="0" presId="urn:microsoft.com/office/officeart/2008/layout/RadialCluster"/>
    <dgm:cxn modelId="{61D89BBD-4BFA-4E9D-87F6-76B8B6AA4AC6}" type="presOf" srcId="{94E48920-C21D-48C0-82DE-222EBB3961F5}" destId="{D51973F1-82C7-461E-BA39-E603ABB8A985}" srcOrd="0" destOrd="0" presId="urn:microsoft.com/office/officeart/2008/layout/RadialCluster"/>
    <dgm:cxn modelId="{06C665D7-A9E3-41E4-84E1-599A0B52CF57}" srcId="{388919C5-FB97-47C4-A47F-46A45099564B}" destId="{113BF113-66E8-43CB-BD3A-43F12F51320B}" srcOrd="0" destOrd="0" parTransId="{B1DF3C18-4A49-416F-969C-D878764D5C67}" sibTransId="{C8525B9E-A4DD-44A5-B9C0-8F9217085A08}"/>
    <dgm:cxn modelId="{3367DAE6-DE19-46D1-BDB5-8021C7E90B03}" srcId="{388919C5-FB97-47C4-A47F-46A45099564B}" destId="{B2F9FA7F-E3D5-4B5E-B9D8-55AEAEF69FAD}" srcOrd="1" destOrd="0" parTransId="{E2ADD801-78F8-4296-9538-AEB775F7898F}" sibTransId="{B881781A-4FE2-4B11-B51C-18CB9C5FDB55}"/>
    <dgm:cxn modelId="{AB7FD4C7-EF66-4B6D-951A-27AE8DB0A193}" type="presParOf" srcId="{27F0874F-2FB6-42E9-A103-DB9C6D0EE0C1}" destId="{8B313F8F-F3D3-4453-9E10-286FDBC457F8}" srcOrd="0" destOrd="0" presId="urn:microsoft.com/office/officeart/2008/layout/RadialCluster"/>
    <dgm:cxn modelId="{93F95C7B-D018-4085-ACA7-77CD2F1D6899}" type="presParOf" srcId="{8B313F8F-F3D3-4453-9E10-286FDBC457F8}" destId="{740D6CC4-F121-4F9F-A7AA-8E593DC97397}" srcOrd="0" destOrd="0" presId="urn:microsoft.com/office/officeart/2008/layout/RadialCluster"/>
    <dgm:cxn modelId="{27ED606F-515C-4145-A13B-56F7664E89B8}" type="presParOf" srcId="{8B313F8F-F3D3-4453-9E10-286FDBC457F8}" destId="{5A0106E2-6B8F-4572-BCB8-BDAD4D668CCE}" srcOrd="1" destOrd="0" presId="urn:microsoft.com/office/officeart/2008/layout/RadialCluster"/>
    <dgm:cxn modelId="{740FEFBC-B39E-4AC9-9DF4-91B9EB7EA8F2}" type="presParOf" srcId="{8B313F8F-F3D3-4453-9E10-286FDBC457F8}" destId="{74AA1636-0D58-4329-8BE9-9CD234145907}" srcOrd="2" destOrd="0" presId="urn:microsoft.com/office/officeart/2008/layout/RadialCluster"/>
    <dgm:cxn modelId="{6EE24759-44DF-4FDA-9B01-A07FC384BE70}" type="presParOf" srcId="{8B313F8F-F3D3-4453-9E10-286FDBC457F8}" destId="{BB3D4E5C-FBF6-4D7B-B8FF-03851DB0A0AF}" srcOrd="3" destOrd="0" presId="urn:microsoft.com/office/officeart/2008/layout/RadialCluster"/>
    <dgm:cxn modelId="{550ABEC5-CECD-4D19-88A1-469239D29AC6}" type="presParOf" srcId="{8B313F8F-F3D3-4453-9E10-286FDBC457F8}" destId="{B57B594D-62E1-4DDD-BC44-60F7544AFCBB}" srcOrd="4" destOrd="0" presId="urn:microsoft.com/office/officeart/2008/layout/RadialCluster"/>
    <dgm:cxn modelId="{AB3C38C4-3F70-42ED-9F37-94CF8EC26373}" type="presParOf" srcId="{8B313F8F-F3D3-4453-9E10-286FDBC457F8}" destId="{D51973F1-82C7-461E-BA39-E603ABB8A985}" srcOrd="5" destOrd="0" presId="urn:microsoft.com/office/officeart/2008/layout/RadialCluster"/>
    <dgm:cxn modelId="{19AF746C-3860-4D57-A2E0-70AD344DE33D}" type="presParOf" srcId="{8B313F8F-F3D3-4453-9E10-286FDBC457F8}" destId="{6233BE1A-9337-4614-BFB4-7C227625B25A}" srcOrd="6" destOrd="0" presId="urn:microsoft.com/office/officeart/2008/layout/RadialCluster"/>
    <dgm:cxn modelId="{31BECACC-8969-4B27-AAE9-924B60DDFDD5}" type="presParOf" srcId="{8B313F8F-F3D3-4453-9E10-286FDBC457F8}" destId="{FA8F0A2A-A935-41F7-9C13-E12D05BAD854}" srcOrd="7" destOrd="0" presId="urn:microsoft.com/office/officeart/2008/layout/RadialCluster"/>
    <dgm:cxn modelId="{1C422C11-2AAF-4A2C-8A2C-9EEC8BC21A8D}" type="presParOf" srcId="{8B313F8F-F3D3-4453-9E10-286FDBC457F8}" destId="{5F6FE8CE-9D5D-4648-8F2F-5E4E1C1DDEF5}"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D0102-B2C1-4589-93B2-7FD827ECAE5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it-IT"/>
        </a:p>
      </dgm:t>
    </dgm:pt>
    <dgm:pt modelId="{61918AD6-FF35-4E0C-91B5-336E4BD477A4}">
      <dgm:prSet phldrT="[Testo]"/>
      <dgm:spPr/>
      <dgm:t>
        <a:bodyPr/>
        <a:lstStyle/>
        <a:p>
          <a:r>
            <a:rPr lang="it-IT" dirty="0"/>
            <a:t>FASE DEL RICOVERO </a:t>
          </a:r>
        </a:p>
        <a:p>
          <a:r>
            <a:rPr lang="it-IT" dirty="0"/>
            <a:t>24 ORE PRIMA DELL’INTERVENTO </a:t>
          </a:r>
        </a:p>
      </dgm:t>
    </dgm:pt>
    <dgm:pt modelId="{7996B0CF-ED43-4E04-B793-687262AA285E}" type="parTrans" cxnId="{E50E08BF-1866-4A28-A694-40F690110D48}">
      <dgm:prSet/>
      <dgm:spPr/>
      <dgm:t>
        <a:bodyPr/>
        <a:lstStyle/>
        <a:p>
          <a:endParaRPr lang="it-IT"/>
        </a:p>
      </dgm:t>
    </dgm:pt>
    <dgm:pt modelId="{FD640D34-9E98-48E9-B05F-5A74040653F7}" type="sibTrans" cxnId="{E50E08BF-1866-4A28-A694-40F690110D48}">
      <dgm:prSet/>
      <dgm:spPr/>
      <dgm:t>
        <a:bodyPr/>
        <a:lstStyle/>
        <a:p>
          <a:endParaRPr lang="it-IT"/>
        </a:p>
      </dgm:t>
    </dgm:pt>
    <dgm:pt modelId="{ECC9D9AE-12B8-4EB6-8298-CD199BB4F09F}">
      <dgm:prSet phldrT="[Testo]"/>
      <dgm:spPr/>
      <dgm:t>
        <a:bodyPr/>
        <a:lstStyle/>
        <a:p>
          <a:endParaRPr lang="it-IT" dirty="0"/>
        </a:p>
        <a:p>
          <a:endParaRPr lang="it-IT" dirty="0"/>
        </a:p>
        <a:p>
          <a:r>
            <a:rPr lang="it-IT" dirty="0"/>
            <a:t>ACCOGLIENZA</a:t>
          </a:r>
        </a:p>
        <a:p>
          <a:endParaRPr lang="it-IT" dirty="0"/>
        </a:p>
        <a:p>
          <a:r>
            <a:rPr lang="it-IT" dirty="0"/>
            <a:t>RACCOLTA DATI </a:t>
          </a:r>
        </a:p>
        <a:p>
          <a:r>
            <a:rPr lang="it-IT" dirty="0"/>
            <a:t>COMPILAZIONE CARTELLA INFERMIERISTICA</a:t>
          </a:r>
        </a:p>
        <a:p>
          <a:endParaRPr lang="it-IT" dirty="0"/>
        </a:p>
        <a:p>
          <a:endParaRPr lang="it-IT" dirty="0"/>
        </a:p>
      </dgm:t>
    </dgm:pt>
    <dgm:pt modelId="{6D02A900-5C91-49D6-8B86-8ADD4351B95E}" type="parTrans" cxnId="{A9DB5D7B-762D-4F12-A73C-DF18E9FDD2A5}">
      <dgm:prSet/>
      <dgm:spPr/>
      <dgm:t>
        <a:bodyPr/>
        <a:lstStyle/>
        <a:p>
          <a:endParaRPr lang="it-IT"/>
        </a:p>
      </dgm:t>
    </dgm:pt>
    <dgm:pt modelId="{5341BD61-05E7-4DB6-86B3-525DD7492AD7}" type="sibTrans" cxnId="{A9DB5D7B-762D-4F12-A73C-DF18E9FDD2A5}">
      <dgm:prSet/>
      <dgm:spPr/>
      <dgm:t>
        <a:bodyPr/>
        <a:lstStyle/>
        <a:p>
          <a:endParaRPr lang="it-IT"/>
        </a:p>
      </dgm:t>
    </dgm:pt>
    <dgm:pt modelId="{8057A635-407F-472B-87C6-1DCE1F2DEF44}">
      <dgm:prSet phldrT="[Testo]"/>
      <dgm:spPr/>
      <dgm:t>
        <a:bodyPr/>
        <a:lstStyle/>
        <a:p>
          <a:r>
            <a:rPr lang="it-IT" dirty="0"/>
            <a:t>SISTEMAZIONE LOGISTICA ALL’INTERNO DELL’UNITA DI DEGENZA </a:t>
          </a:r>
        </a:p>
      </dgm:t>
    </dgm:pt>
    <dgm:pt modelId="{AFB79BC8-4BBF-4DDF-9BE1-6B4D94F01A78}" type="parTrans" cxnId="{FC14067C-7975-4480-BC22-940EEC1F026A}">
      <dgm:prSet/>
      <dgm:spPr/>
      <dgm:t>
        <a:bodyPr/>
        <a:lstStyle/>
        <a:p>
          <a:endParaRPr lang="it-IT"/>
        </a:p>
      </dgm:t>
    </dgm:pt>
    <dgm:pt modelId="{D88D11C3-1002-498A-B900-5695370A8F8E}" type="sibTrans" cxnId="{FC14067C-7975-4480-BC22-940EEC1F026A}">
      <dgm:prSet/>
      <dgm:spPr/>
      <dgm:t>
        <a:bodyPr/>
        <a:lstStyle/>
        <a:p>
          <a:endParaRPr lang="it-IT"/>
        </a:p>
      </dgm:t>
    </dgm:pt>
    <dgm:pt modelId="{485C72A6-8F9C-4CD5-95DB-68A7C365BBF6}">
      <dgm:prSet phldrT="[Testo]"/>
      <dgm:spPr/>
      <dgm:t>
        <a:bodyPr/>
        <a:lstStyle/>
        <a:p>
          <a:r>
            <a:rPr lang="it-IT" dirty="0"/>
            <a:t>PREPARAZIONE</a:t>
          </a:r>
        </a:p>
        <a:p>
          <a:r>
            <a:rPr lang="it-IT" dirty="0"/>
            <a:t>CVP</a:t>
          </a:r>
        </a:p>
        <a:p>
          <a:r>
            <a:rPr lang="it-IT" dirty="0"/>
            <a:t>CUTE</a:t>
          </a:r>
        </a:p>
        <a:p>
          <a:r>
            <a:rPr lang="it-IT" dirty="0"/>
            <a:t>TRICOTOMIA</a:t>
          </a:r>
        </a:p>
        <a:p>
          <a:r>
            <a:rPr lang="it-IT" dirty="0"/>
            <a:t>DIGIUNO</a:t>
          </a:r>
        </a:p>
        <a:p>
          <a:r>
            <a:rPr lang="it-IT" dirty="0"/>
            <a:t>DECOMPRESIONE GASTRICA</a:t>
          </a:r>
        </a:p>
        <a:p>
          <a:r>
            <a:rPr lang="it-IT" dirty="0"/>
            <a:t>SOMM. FARMACI</a:t>
          </a:r>
        </a:p>
        <a:p>
          <a:r>
            <a:rPr lang="it-IT" dirty="0"/>
            <a:t>POSIZIONAMENTO CALZE ANTITROMBO  </a:t>
          </a:r>
        </a:p>
      </dgm:t>
    </dgm:pt>
    <dgm:pt modelId="{D1F29616-A192-4923-988B-86DA950CB2C5}" type="parTrans" cxnId="{F669609F-6630-48B8-B36D-4A4D0277B2A6}">
      <dgm:prSet/>
      <dgm:spPr/>
      <dgm:t>
        <a:bodyPr/>
        <a:lstStyle/>
        <a:p>
          <a:endParaRPr lang="it-IT"/>
        </a:p>
      </dgm:t>
    </dgm:pt>
    <dgm:pt modelId="{5EAD582F-C585-441E-AF97-83CB0FA3E209}" type="sibTrans" cxnId="{F669609F-6630-48B8-B36D-4A4D0277B2A6}">
      <dgm:prSet/>
      <dgm:spPr/>
      <dgm:t>
        <a:bodyPr/>
        <a:lstStyle/>
        <a:p>
          <a:endParaRPr lang="it-IT"/>
        </a:p>
      </dgm:t>
    </dgm:pt>
    <dgm:pt modelId="{FC3422BA-0B82-42BA-9F01-483F99AC1F9F}">
      <dgm:prSet phldrT="[Testo]"/>
      <dgm:spPr/>
      <dgm:t>
        <a:bodyPr/>
        <a:lstStyle/>
        <a:p>
          <a:r>
            <a:rPr lang="it-IT" dirty="0"/>
            <a:t>CONTROLLO DOCUMENTAZIONE</a:t>
          </a:r>
        </a:p>
        <a:p>
          <a:r>
            <a:rPr lang="it-IT" dirty="0"/>
            <a:t>E CHECK LIST </a:t>
          </a:r>
        </a:p>
      </dgm:t>
    </dgm:pt>
    <dgm:pt modelId="{5EA70716-398F-4C84-806D-5FCA70F28DDC}" type="parTrans" cxnId="{003A3AE3-8C1D-4F93-85FD-96F35AAD1C5D}">
      <dgm:prSet/>
      <dgm:spPr/>
      <dgm:t>
        <a:bodyPr/>
        <a:lstStyle/>
        <a:p>
          <a:endParaRPr lang="it-IT"/>
        </a:p>
      </dgm:t>
    </dgm:pt>
    <dgm:pt modelId="{99998F76-B6FB-4613-BB4D-B28E973884B5}" type="sibTrans" cxnId="{003A3AE3-8C1D-4F93-85FD-96F35AAD1C5D}">
      <dgm:prSet/>
      <dgm:spPr/>
      <dgm:t>
        <a:bodyPr/>
        <a:lstStyle/>
        <a:p>
          <a:endParaRPr lang="it-IT"/>
        </a:p>
      </dgm:t>
    </dgm:pt>
    <dgm:pt modelId="{153B3039-8C65-4092-BA91-381841260C71}" type="pres">
      <dgm:prSet presAssocID="{27CD0102-B2C1-4589-93B2-7FD827ECAE53}" presName="diagram" presStyleCnt="0">
        <dgm:presLayoutVars>
          <dgm:chMax val="1"/>
          <dgm:dir/>
          <dgm:animLvl val="ctr"/>
          <dgm:resizeHandles val="exact"/>
        </dgm:presLayoutVars>
      </dgm:prSet>
      <dgm:spPr/>
    </dgm:pt>
    <dgm:pt modelId="{867ECDBB-6617-400E-95BD-A7ED40CC29B5}" type="pres">
      <dgm:prSet presAssocID="{27CD0102-B2C1-4589-93B2-7FD827ECAE53}" presName="matrix" presStyleCnt="0"/>
      <dgm:spPr/>
    </dgm:pt>
    <dgm:pt modelId="{E3C12B32-5AE8-4606-912E-BBA6EBAE76CA}" type="pres">
      <dgm:prSet presAssocID="{27CD0102-B2C1-4589-93B2-7FD827ECAE53}" presName="tile1" presStyleLbl="node1" presStyleIdx="0" presStyleCnt="4" custScaleX="99250" custScaleY="109577"/>
      <dgm:spPr/>
    </dgm:pt>
    <dgm:pt modelId="{1606CB13-A815-4333-8624-E1BA5845B920}" type="pres">
      <dgm:prSet presAssocID="{27CD0102-B2C1-4589-93B2-7FD827ECAE53}" presName="tile1text" presStyleLbl="node1" presStyleIdx="0" presStyleCnt="4">
        <dgm:presLayoutVars>
          <dgm:chMax val="0"/>
          <dgm:chPref val="0"/>
          <dgm:bulletEnabled val="1"/>
        </dgm:presLayoutVars>
      </dgm:prSet>
      <dgm:spPr/>
    </dgm:pt>
    <dgm:pt modelId="{EE982CB9-CA80-47E6-AFF6-3AE948AE464C}" type="pres">
      <dgm:prSet presAssocID="{27CD0102-B2C1-4589-93B2-7FD827ECAE53}" presName="tile2" presStyleLbl="node1" presStyleIdx="1" presStyleCnt="4" custScaleX="100917" custScaleY="109243" custLinFactNeighborX="6957" custLinFactNeighborY="-54960"/>
      <dgm:spPr/>
    </dgm:pt>
    <dgm:pt modelId="{054CD0CF-E4CF-48FD-B3F3-5F05DB47B788}" type="pres">
      <dgm:prSet presAssocID="{27CD0102-B2C1-4589-93B2-7FD827ECAE53}" presName="tile2text" presStyleLbl="node1" presStyleIdx="1" presStyleCnt="4">
        <dgm:presLayoutVars>
          <dgm:chMax val="0"/>
          <dgm:chPref val="0"/>
          <dgm:bulletEnabled val="1"/>
        </dgm:presLayoutVars>
      </dgm:prSet>
      <dgm:spPr/>
    </dgm:pt>
    <dgm:pt modelId="{287BBA9F-CC4A-41FE-AD23-8C8281F6C651}" type="pres">
      <dgm:prSet presAssocID="{27CD0102-B2C1-4589-93B2-7FD827ECAE53}" presName="tile3" presStyleLbl="node1" presStyleIdx="2" presStyleCnt="4"/>
      <dgm:spPr/>
    </dgm:pt>
    <dgm:pt modelId="{F61D1201-103B-472A-9BB5-E0274478D356}" type="pres">
      <dgm:prSet presAssocID="{27CD0102-B2C1-4589-93B2-7FD827ECAE53}" presName="tile3text" presStyleLbl="node1" presStyleIdx="2" presStyleCnt="4">
        <dgm:presLayoutVars>
          <dgm:chMax val="0"/>
          <dgm:chPref val="0"/>
          <dgm:bulletEnabled val="1"/>
        </dgm:presLayoutVars>
      </dgm:prSet>
      <dgm:spPr/>
    </dgm:pt>
    <dgm:pt modelId="{5272E323-9FB0-4E1D-89D2-0E2D536D1156}" type="pres">
      <dgm:prSet presAssocID="{27CD0102-B2C1-4589-93B2-7FD827ECAE53}" presName="tile4" presStyleLbl="node1" presStyleIdx="3" presStyleCnt="4"/>
      <dgm:spPr/>
    </dgm:pt>
    <dgm:pt modelId="{5DC14457-87C4-43C6-A088-58CB7D1943D1}" type="pres">
      <dgm:prSet presAssocID="{27CD0102-B2C1-4589-93B2-7FD827ECAE53}" presName="tile4text" presStyleLbl="node1" presStyleIdx="3" presStyleCnt="4">
        <dgm:presLayoutVars>
          <dgm:chMax val="0"/>
          <dgm:chPref val="0"/>
          <dgm:bulletEnabled val="1"/>
        </dgm:presLayoutVars>
      </dgm:prSet>
      <dgm:spPr/>
    </dgm:pt>
    <dgm:pt modelId="{D466D636-1234-4AC0-BCBA-EBE147DF18A1}" type="pres">
      <dgm:prSet presAssocID="{27CD0102-B2C1-4589-93B2-7FD827ECAE53}" presName="centerTile" presStyleLbl="fgShp" presStyleIdx="0" presStyleCnt="1">
        <dgm:presLayoutVars>
          <dgm:chMax val="0"/>
          <dgm:chPref val="0"/>
        </dgm:presLayoutVars>
      </dgm:prSet>
      <dgm:spPr/>
    </dgm:pt>
  </dgm:ptLst>
  <dgm:cxnLst>
    <dgm:cxn modelId="{A03AFA1A-71F7-4DBF-829C-06B95B8BD766}" type="presOf" srcId="{8057A635-407F-472B-87C6-1DCE1F2DEF44}" destId="{EE982CB9-CA80-47E6-AFF6-3AE948AE464C}" srcOrd="0" destOrd="0" presId="urn:microsoft.com/office/officeart/2005/8/layout/matrix1"/>
    <dgm:cxn modelId="{82FFE822-2C6B-4EA4-99BA-12A557330540}" type="presOf" srcId="{FC3422BA-0B82-42BA-9F01-483F99AC1F9F}" destId="{5DC14457-87C4-43C6-A088-58CB7D1943D1}" srcOrd="1" destOrd="0" presId="urn:microsoft.com/office/officeart/2005/8/layout/matrix1"/>
    <dgm:cxn modelId="{6FFD5A4B-10F0-42F8-9439-D61258F04479}" type="presOf" srcId="{8057A635-407F-472B-87C6-1DCE1F2DEF44}" destId="{054CD0CF-E4CF-48FD-B3F3-5F05DB47B788}" srcOrd="1" destOrd="0" presId="urn:microsoft.com/office/officeart/2005/8/layout/matrix1"/>
    <dgm:cxn modelId="{5338DD6C-8496-42EC-BFEF-1D4B4F5330A0}" type="presOf" srcId="{485C72A6-8F9C-4CD5-95DB-68A7C365BBF6}" destId="{F61D1201-103B-472A-9BB5-E0274478D356}" srcOrd="1" destOrd="0" presId="urn:microsoft.com/office/officeart/2005/8/layout/matrix1"/>
    <dgm:cxn modelId="{40820759-E569-4B3A-909C-5C3333020118}" type="presOf" srcId="{485C72A6-8F9C-4CD5-95DB-68A7C365BBF6}" destId="{287BBA9F-CC4A-41FE-AD23-8C8281F6C651}" srcOrd="0" destOrd="0" presId="urn:microsoft.com/office/officeart/2005/8/layout/matrix1"/>
    <dgm:cxn modelId="{2B8DB979-4322-4682-A451-068EF7FA0044}" type="presOf" srcId="{ECC9D9AE-12B8-4EB6-8298-CD199BB4F09F}" destId="{1606CB13-A815-4333-8624-E1BA5845B920}" srcOrd="1" destOrd="0" presId="urn:microsoft.com/office/officeart/2005/8/layout/matrix1"/>
    <dgm:cxn modelId="{A9DB5D7B-762D-4F12-A73C-DF18E9FDD2A5}" srcId="{61918AD6-FF35-4E0C-91B5-336E4BD477A4}" destId="{ECC9D9AE-12B8-4EB6-8298-CD199BB4F09F}" srcOrd="0" destOrd="0" parTransId="{6D02A900-5C91-49D6-8B86-8ADD4351B95E}" sibTransId="{5341BD61-05E7-4DB6-86B3-525DD7492AD7}"/>
    <dgm:cxn modelId="{FC14067C-7975-4480-BC22-940EEC1F026A}" srcId="{61918AD6-FF35-4E0C-91B5-336E4BD477A4}" destId="{8057A635-407F-472B-87C6-1DCE1F2DEF44}" srcOrd="1" destOrd="0" parTransId="{AFB79BC8-4BBF-4DDF-9BE1-6B4D94F01A78}" sibTransId="{D88D11C3-1002-498A-B900-5695370A8F8E}"/>
    <dgm:cxn modelId="{F669609F-6630-48B8-B36D-4A4D0277B2A6}" srcId="{61918AD6-FF35-4E0C-91B5-336E4BD477A4}" destId="{485C72A6-8F9C-4CD5-95DB-68A7C365BBF6}" srcOrd="2" destOrd="0" parTransId="{D1F29616-A192-4923-988B-86DA950CB2C5}" sibTransId="{5EAD582F-C585-441E-AF97-83CB0FA3E209}"/>
    <dgm:cxn modelId="{7B7177A8-6EDB-4B6D-821C-48F21A274F4F}" type="presOf" srcId="{27CD0102-B2C1-4589-93B2-7FD827ECAE53}" destId="{153B3039-8C65-4092-BA91-381841260C71}" srcOrd="0" destOrd="0" presId="urn:microsoft.com/office/officeart/2005/8/layout/matrix1"/>
    <dgm:cxn modelId="{9110BAAC-FF77-43D0-8747-19E81365736B}" type="presOf" srcId="{61918AD6-FF35-4E0C-91B5-336E4BD477A4}" destId="{D466D636-1234-4AC0-BCBA-EBE147DF18A1}" srcOrd="0" destOrd="0" presId="urn:microsoft.com/office/officeart/2005/8/layout/matrix1"/>
    <dgm:cxn modelId="{E50E08BF-1866-4A28-A694-40F690110D48}" srcId="{27CD0102-B2C1-4589-93B2-7FD827ECAE53}" destId="{61918AD6-FF35-4E0C-91B5-336E4BD477A4}" srcOrd="0" destOrd="0" parTransId="{7996B0CF-ED43-4E04-B793-687262AA285E}" sibTransId="{FD640D34-9E98-48E9-B05F-5A74040653F7}"/>
    <dgm:cxn modelId="{1AD052DF-29DF-4A7C-B45A-6A4F30245E49}" type="presOf" srcId="{FC3422BA-0B82-42BA-9F01-483F99AC1F9F}" destId="{5272E323-9FB0-4E1D-89D2-0E2D536D1156}" srcOrd="0" destOrd="0" presId="urn:microsoft.com/office/officeart/2005/8/layout/matrix1"/>
    <dgm:cxn modelId="{003A3AE3-8C1D-4F93-85FD-96F35AAD1C5D}" srcId="{61918AD6-FF35-4E0C-91B5-336E4BD477A4}" destId="{FC3422BA-0B82-42BA-9F01-483F99AC1F9F}" srcOrd="3" destOrd="0" parTransId="{5EA70716-398F-4C84-806D-5FCA70F28DDC}" sibTransId="{99998F76-B6FB-4613-BB4D-B28E973884B5}"/>
    <dgm:cxn modelId="{6A8C32EF-952C-4D83-A88C-08E8AEA2485E}" type="presOf" srcId="{ECC9D9AE-12B8-4EB6-8298-CD199BB4F09F}" destId="{E3C12B32-5AE8-4606-912E-BBA6EBAE76CA}" srcOrd="0" destOrd="0" presId="urn:microsoft.com/office/officeart/2005/8/layout/matrix1"/>
    <dgm:cxn modelId="{902F9B0F-D2E9-4C94-8258-066047B622A1}" type="presParOf" srcId="{153B3039-8C65-4092-BA91-381841260C71}" destId="{867ECDBB-6617-400E-95BD-A7ED40CC29B5}" srcOrd="0" destOrd="0" presId="urn:microsoft.com/office/officeart/2005/8/layout/matrix1"/>
    <dgm:cxn modelId="{43C80EF9-756E-4BFC-8CE3-B3E28A66C5DC}" type="presParOf" srcId="{867ECDBB-6617-400E-95BD-A7ED40CC29B5}" destId="{E3C12B32-5AE8-4606-912E-BBA6EBAE76CA}" srcOrd="0" destOrd="0" presId="urn:microsoft.com/office/officeart/2005/8/layout/matrix1"/>
    <dgm:cxn modelId="{F6002412-AE6F-447F-8E3A-063354364DB3}" type="presParOf" srcId="{867ECDBB-6617-400E-95BD-A7ED40CC29B5}" destId="{1606CB13-A815-4333-8624-E1BA5845B920}" srcOrd="1" destOrd="0" presId="urn:microsoft.com/office/officeart/2005/8/layout/matrix1"/>
    <dgm:cxn modelId="{B91B28D1-7955-43D9-AEF2-EBEDEBF1FA8D}" type="presParOf" srcId="{867ECDBB-6617-400E-95BD-A7ED40CC29B5}" destId="{EE982CB9-CA80-47E6-AFF6-3AE948AE464C}" srcOrd="2" destOrd="0" presId="urn:microsoft.com/office/officeart/2005/8/layout/matrix1"/>
    <dgm:cxn modelId="{3EABC8CD-97F9-4CC3-9A42-E006FA8B14A7}" type="presParOf" srcId="{867ECDBB-6617-400E-95BD-A7ED40CC29B5}" destId="{054CD0CF-E4CF-48FD-B3F3-5F05DB47B788}" srcOrd="3" destOrd="0" presId="urn:microsoft.com/office/officeart/2005/8/layout/matrix1"/>
    <dgm:cxn modelId="{B166A121-9B3B-4AF0-B886-E313BBAEF262}" type="presParOf" srcId="{867ECDBB-6617-400E-95BD-A7ED40CC29B5}" destId="{287BBA9F-CC4A-41FE-AD23-8C8281F6C651}" srcOrd="4" destOrd="0" presId="urn:microsoft.com/office/officeart/2005/8/layout/matrix1"/>
    <dgm:cxn modelId="{1EAEE9F1-8E89-417C-BC7C-6B12557D418A}" type="presParOf" srcId="{867ECDBB-6617-400E-95BD-A7ED40CC29B5}" destId="{F61D1201-103B-472A-9BB5-E0274478D356}" srcOrd="5" destOrd="0" presId="urn:microsoft.com/office/officeart/2005/8/layout/matrix1"/>
    <dgm:cxn modelId="{AA79DFEA-AD07-4CD7-9046-59A608CA5A6F}" type="presParOf" srcId="{867ECDBB-6617-400E-95BD-A7ED40CC29B5}" destId="{5272E323-9FB0-4E1D-89D2-0E2D536D1156}" srcOrd="6" destOrd="0" presId="urn:microsoft.com/office/officeart/2005/8/layout/matrix1"/>
    <dgm:cxn modelId="{2200BD28-3C74-4F24-8DAE-7BE4284C98C5}" type="presParOf" srcId="{867ECDBB-6617-400E-95BD-A7ED40CC29B5}" destId="{5DC14457-87C4-43C6-A088-58CB7D1943D1}" srcOrd="7" destOrd="0" presId="urn:microsoft.com/office/officeart/2005/8/layout/matrix1"/>
    <dgm:cxn modelId="{10CB9C8C-8F83-4EFE-A624-7208740CAA64}" type="presParOf" srcId="{153B3039-8C65-4092-BA91-381841260C71}" destId="{D466D636-1234-4AC0-BCBA-EBE147DF18A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30D78E-B884-4749-B440-E2FBCD319B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509B890E-4084-4410-9BCA-F71DABA75C5F}">
      <dgm:prSet phldrT="[Testo]" custT="1"/>
      <dgm:spPr/>
      <dgm:t>
        <a:bodyPr/>
        <a:lstStyle/>
        <a:p>
          <a:r>
            <a:rPr lang="it-IT" sz="2800" dirty="0"/>
            <a:t>Doccia Preoperatoria </a:t>
          </a:r>
        </a:p>
      </dgm:t>
    </dgm:pt>
    <dgm:pt modelId="{7454FC8C-D04A-4F31-88F3-D582E902C650}" type="parTrans" cxnId="{4DA0F37D-B317-4430-9980-B01447109C94}">
      <dgm:prSet/>
      <dgm:spPr/>
      <dgm:t>
        <a:bodyPr/>
        <a:lstStyle/>
        <a:p>
          <a:endParaRPr lang="it-IT"/>
        </a:p>
      </dgm:t>
    </dgm:pt>
    <dgm:pt modelId="{9F5A6C2C-A09E-4B7E-AAD2-8F449505BBFD}" type="sibTrans" cxnId="{4DA0F37D-B317-4430-9980-B01447109C94}">
      <dgm:prSet/>
      <dgm:spPr/>
      <dgm:t>
        <a:bodyPr/>
        <a:lstStyle/>
        <a:p>
          <a:endParaRPr lang="it-IT"/>
        </a:p>
      </dgm:t>
    </dgm:pt>
    <dgm:pt modelId="{028B9EAA-B804-4062-A6CC-7128A051FB0E}" type="asst">
      <dgm:prSet phldrT="[Testo]" custT="1"/>
      <dgm:spPr/>
      <dgm:t>
        <a:bodyPr/>
        <a:lstStyle/>
        <a:p>
          <a:r>
            <a:rPr lang="it-IT" sz="1800" dirty="0"/>
            <a:t>Obiettivo</a:t>
          </a:r>
        </a:p>
        <a:p>
          <a:r>
            <a:rPr lang="it-IT" sz="1800" dirty="0"/>
            <a:t>Abbattere il rischio di infezioni del sito chirurgico (attraverso la riduzione della carica microbica cutanea)</a:t>
          </a:r>
        </a:p>
      </dgm:t>
    </dgm:pt>
    <dgm:pt modelId="{CA371B7F-FEB3-4757-AC67-EA06CC9B2860}" type="parTrans" cxnId="{0F6A918F-E482-46A4-8CF1-CF032F87A67D}">
      <dgm:prSet/>
      <dgm:spPr/>
      <dgm:t>
        <a:bodyPr/>
        <a:lstStyle/>
        <a:p>
          <a:endParaRPr lang="it-IT"/>
        </a:p>
      </dgm:t>
    </dgm:pt>
    <dgm:pt modelId="{A0D22A5A-F8F3-4B3A-8EE5-5F0EAD4F0731}" type="sibTrans" cxnId="{0F6A918F-E482-46A4-8CF1-CF032F87A67D}">
      <dgm:prSet/>
      <dgm:spPr/>
      <dgm:t>
        <a:bodyPr/>
        <a:lstStyle/>
        <a:p>
          <a:endParaRPr lang="it-IT"/>
        </a:p>
      </dgm:t>
    </dgm:pt>
    <dgm:pt modelId="{9C46B299-4FCC-4C19-A5D0-ED2A379083F9}">
      <dgm:prSet phldrT="[Testo]" custT="1"/>
      <dgm:spPr/>
      <dgm:t>
        <a:bodyPr/>
        <a:lstStyle/>
        <a:p>
          <a:r>
            <a:rPr lang="it-IT" sz="1800" dirty="0"/>
            <a:t>Quando </a:t>
          </a:r>
        </a:p>
        <a:p>
          <a:r>
            <a:rPr lang="it-IT" sz="1800" dirty="0"/>
            <a:t>La sera prima dell’intervento e la mattina dell’intervento dopo tricotomia </a:t>
          </a:r>
        </a:p>
      </dgm:t>
    </dgm:pt>
    <dgm:pt modelId="{CFA7A038-A61F-4578-BFDC-34AD647C2A44}" type="parTrans" cxnId="{092ED9CF-4C7F-4F86-B0A8-2224F4763648}">
      <dgm:prSet/>
      <dgm:spPr/>
      <dgm:t>
        <a:bodyPr/>
        <a:lstStyle/>
        <a:p>
          <a:endParaRPr lang="it-IT"/>
        </a:p>
      </dgm:t>
    </dgm:pt>
    <dgm:pt modelId="{6A7EFFB0-BCC5-48B3-91AE-29262FC0B9B6}" type="sibTrans" cxnId="{092ED9CF-4C7F-4F86-B0A8-2224F4763648}">
      <dgm:prSet/>
      <dgm:spPr/>
      <dgm:t>
        <a:bodyPr/>
        <a:lstStyle/>
        <a:p>
          <a:endParaRPr lang="it-IT"/>
        </a:p>
      </dgm:t>
    </dgm:pt>
    <dgm:pt modelId="{31E8199B-8666-410D-980E-4BD82E8229BD}">
      <dgm:prSet phldrT="[Testo]" custT="1"/>
      <dgm:spPr/>
      <dgm:t>
        <a:bodyPr/>
        <a:lstStyle/>
        <a:p>
          <a:r>
            <a:rPr lang="it-IT" sz="1800" dirty="0"/>
            <a:t>Cosa usare</a:t>
          </a:r>
        </a:p>
        <a:p>
          <a:r>
            <a:rPr lang="it-IT" sz="1800" dirty="0"/>
            <a:t> Clorexidina o Iodopovidone (betadine o hibiscrub monodose e monouso</a:t>
          </a:r>
        </a:p>
      </dgm:t>
    </dgm:pt>
    <dgm:pt modelId="{F87600F1-D88F-4B4F-B542-AA7F854111DE}" type="parTrans" cxnId="{264C5AA8-165E-48A6-AF39-BC2A6C10650C}">
      <dgm:prSet/>
      <dgm:spPr/>
      <dgm:t>
        <a:bodyPr/>
        <a:lstStyle/>
        <a:p>
          <a:endParaRPr lang="it-IT"/>
        </a:p>
      </dgm:t>
    </dgm:pt>
    <dgm:pt modelId="{24E0FB68-2C5C-4D50-A428-48CD645B4904}" type="sibTrans" cxnId="{264C5AA8-165E-48A6-AF39-BC2A6C10650C}">
      <dgm:prSet/>
      <dgm:spPr/>
      <dgm:t>
        <a:bodyPr/>
        <a:lstStyle/>
        <a:p>
          <a:endParaRPr lang="it-IT"/>
        </a:p>
      </dgm:t>
    </dgm:pt>
    <dgm:pt modelId="{77473EA8-449A-44DF-8B7C-16C7071A849B}">
      <dgm:prSet phldrT="[Testo]"/>
      <dgm:spPr/>
      <dgm:t>
        <a:bodyPr/>
        <a:lstStyle/>
        <a:p>
          <a:r>
            <a:rPr lang="it-IT" dirty="0"/>
            <a:t>Gli errori frequenti</a:t>
          </a:r>
        </a:p>
        <a:p>
          <a:r>
            <a:rPr lang="it-IT" dirty="0"/>
            <a:t>Non rimuovere i residui di collante sulla cute prima della Doccia</a:t>
          </a:r>
        </a:p>
        <a:p>
          <a:r>
            <a:rPr lang="it-IT" dirty="0"/>
            <a:t>Non predisporre nei bagni, kit monouso per Doccia (monodose di antisettico+applicatore + telo per asciugatura)</a:t>
          </a:r>
        </a:p>
        <a:p>
          <a:r>
            <a:rPr lang="it-IT" dirty="0"/>
            <a:t>Non Fare indossare pigiama pulito (o camice dell’Ente) dopo la doccia</a:t>
          </a:r>
        </a:p>
        <a:p>
          <a:r>
            <a:rPr lang="it-IT" dirty="0"/>
            <a:t>Non verificare che il paziente si sia lavato in modo adeguato</a:t>
          </a:r>
        </a:p>
        <a:p>
          <a:endParaRPr lang="it-IT" dirty="0"/>
        </a:p>
      </dgm:t>
    </dgm:pt>
    <dgm:pt modelId="{A60E1B27-80D0-4961-AF1D-7BD48812A235}" type="parTrans" cxnId="{6523DF4D-80C4-4507-AACB-1DDE40831AA7}">
      <dgm:prSet/>
      <dgm:spPr/>
      <dgm:t>
        <a:bodyPr/>
        <a:lstStyle/>
        <a:p>
          <a:endParaRPr lang="it-IT"/>
        </a:p>
      </dgm:t>
    </dgm:pt>
    <dgm:pt modelId="{6F99B80E-6613-409F-8A03-FB49F229222F}" type="sibTrans" cxnId="{6523DF4D-80C4-4507-AACB-1DDE40831AA7}">
      <dgm:prSet/>
      <dgm:spPr/>
      <dgm:t>
        <a:bodyPr/>
        <a:lstStyle/>
        <a:p>
          <a:endParaRPr lang="it-IT"/>
        </a:p>
      </dgm:t>
    </dgm:pt>
    <dgm:pt modelId="{770AC7FF-15E0-4DB2-93FA-FA677CEB106A}" type="pres">
      <dgm:prSet presAssocID="{F130D78E-B884-4749-B440-E2FBCD319BF0}" presName="hierChild1" presStyleCnt="0">
        <dgm:presLayoutVars>
          <dgm:orgChart val="1"/>
          <dgm:chPref val="1"/>
          <dgm:dir/>
          <dgm:animOne val="branch"/>
          <dgm:animLvl val="lvl"/>
          <dgm:resizeHandles/>
        </dgm:presLayoutVars>
      </dgm:prSet>
      <dgm:spPr/>
    </dgm:pt>
    <dgm:pt modelId="{5E399670-BBF0-45D6-B4DA-8E7694C1241F}" type="pres">
      <dgm:prSet presAssocID="{509B890E-4084-4410-9BCA-F71DABA75C5F}" presName="hierRoot1" presStyleCnt="0">
        <dgm:presLayoutVars>
          <dgm:hierBranch val="init"/>
        </dgm:presLayoutVars>
      </dgm:prSet>
      <dgm:spPr/>
    </dgm:pt>
    <dgm:pt modelId="{4DA4DDE6-3FCB-4CC2-B95F-1B1E90B4BD50}" type="pres">
      <dgm:prSet presAssocID="{509B890E-4084-4410-9BCA-F71DABA75C5F}" presName="rootComposite1" presStyleCnt="0"/>
      <dgm:spPr/>
    </dgm:pt>
    <dgm:pt modelId="{945AEBAD-5117-4D16-B291-770BC61168ED}" type="pres">
      <dgm:prSet presAssocID="{509B890E-4084-4410-9BCA-F71DABA75C5F}" presName="rootText1" presStyleLbl="node0" presStyleIdx="0" presStyleCnt="1" custScaleX="175205" custScaleY="77781" custLinFactNeighborX="19132" custLinFactNeighborY="20930">
        <dgm:presLayoutVars>
          <dgm:chPref val="3"/>
        </dgm:presLayoutVars>
      </dgm:prSet>
      <dgm:spPr/>
    </dgm:pt>
    <dgm:pt modelId="{979CFCD7-5A95-42CC-960C-B4BB6FD93CF7}" type="pres">
      <dgm:prSet presAssocID="{509B890E-4084-4410-9BCA-F71DABA75C5F}" presName="rootConnector1" presStyleLbl="node1" presStyleIdx="0" presStyleCnt="0"/>
      <dgm:spPr/>
    </dgm:pt>
    <dgm:pt modelId="{9E376E7D-D28B-4E1C-9A39-441C6CF3C40E}" type="pres">
      <dgm:prSet presAssocID="{509B890E-4084-4410-9BCA-F71DABA75C5F}" presName="hierChild2" presStyleCnt="0"/>
      <dgm:spPr/>
    </dgm:pt>
    <dgm:pt modelId="{1D1DB57A-3FB9-467A-9EAA-3BA7CEBF7591}" type="pres">
      <dgm:prSet presAssocID="{CFA7A038-A61F-4578-BFDC-34AD647C2A44}" presName="Name37" presStyleLbl="parChTrans1D2" presStyleIdx="0" presStyleCnt="4"/>
      <dgm:spPr/>
    </dgm:pt>
    <dgm:pt modelId="{7183EE0C-F8A4-4124-9C02-4B0A0EF31575}" type="pres">
      <dgm:prSet presAssocID="{9C46B299-4FCC-4C19-A5D0-ED2A379083F9}" presName="hierRoot2" presStyleCnt="0">
        <dgm:presLayoutVars>
          <dgm:hierBranch val="init"/>
        </dgm:presLayoutVars>
      </dgm:prSet>
      <dgm:spPr/>
    </dgm:pt>
    <dgm:pt modelId="{98A5B921-EA8B-44D1-8BBE-B210738D6345}" type="pres">
      <dgm:prSet presAssocID="{9C46B299-4FCC-4C19-A5D0-ED2A379083F9}" presName="rootComposite" presStyleCnt="0"/>
      <dgm:spPr/>
    </dgm:pt>
    <dgm:pt modelId="{DC3DEEC9-20BE-4CD4-891A-FE3229BF80D6}" type="pres">
      <dgm:prSet presAssocID="{9C46B299-4FCC-4C19-A5D0-ED2A379083F9}" presName="rootText" presStyleLbl="node2" presStyleIdx="0" presStyleCnt="3" custScaleX="123684" custLinFactNeighborX="-8082" custLinFactNeighborY="6444">
        <dgm:presLayoutVars>
          <dgm:chPref val="3"/>
        </dgm:presLayoutVars>
      </dgm:prSet>
      <dgm:spPr/>
    </dgm:pt>
    <dgm:pt modelId="{7948CEA0-955F-42DD-8D72-FADE0E14EEB7}" type="pres">
      <dgm:prSet presAssocID="{9C46B299-4FCC-4C19-A5D0-ED2A379083F9}" presName="rootConnector" presStyleLbl="node2" presStyleIdx="0" presStyleCnt="3"/>
      <dgm:spPr/>
    </dgm:pt>
    <dgm:pt modelId="{2F6A4441-9D14-47FD-9FBB-9B8677D1B1EB}" type="pres">
      <dgm:prSet presAssocID="{9C46B299-4FCC-4C19-A5D0-ED2A379083F9}" presName="hierChild4" presStyleCnt="0"/>
      <dgm:spPr/>
    </dgm:pt>
    <dgm:pt modelId="{D75CD589-1BE1-4E4A-B295-83E1E2A239CB}" type="pres">
      <dgm:prSet presAssocID="{9C46B299-4FCC-4C19-A5D0-ED2A379083F9}" presName="hierChild5" presStyleCnt="0"/>
      <dgm:spPr/>
    </dgm:pt>
    <dgm:pt modelId="{91EBFCD5-1358-4892-8DCC-D6FD2288B7D6}" type="pres">
      <dgm:prSet presAssocID="{F87600F1-D88F-4B4F-B542-AA7F854111DE}" presName="Name37" presStyleLbl="parChTrans1D2" presStyleIdx="1" presStyleCnt="4"/>
      <dgm:spPr/>
    </dgm:pt>
    <dgm:pt modelId="{9462572D-9624-4FEA-96DC-30B918D006AD}" type="pres">
      <dgm:prSet presAssocID="{31E8199B-8666-410D-980E-4BD82E8229BD}" presName="hierRoot2" presStyleCnt="0">
        <dgm:presLayoutVars>
          <dgm:hierBranch val="init"/>
        </dgm:presLayoutVars>
      </dgm:prSet>
      <dgm:spPr/>
    </dgm:pt>
    <dgm:pt modelId="{4FB0262A-EDB9-47FF-8578-E2943D6B5EB9}" type="pres">
      <dgm:prSet presAssocID="{31E8199B-8666-410D-980E-4BD82E8229BD}" presName="rootComposite" presStyleCnt="0"/>
      <dgm:spPr/>
    </dgm:pt>
    <dgm:pt modelId="{1DCB8E3B-9AFD-4873-A057-171B07275963}" type="pres">
      <dgm:prSet presAssocID="{31E8199B-8666-410D-980E-4BD82E8229BD}" presName="rootText" presStyleLbl="node2" presStyleIdx="1" presStyleCnt="3" custLinFactNeighborX="6299" custLinFactNeighborY="5601">
        <dgm:presLayoutVars>
          <dgm:chPref val="3"/>
        </dgm:presLayoutVars>
      </dgm:prSet>
      <dgm:spPr/>
    </dgm:pt>
    <dgm:pt modelId="{59D59507-264D-43ED-8EF3-FF0E01FF653B}" type="pres">
      <dgm:prSet presAssocID="{31E8199B-8666-410D-980E-4BD82E8229BD}" presName="rootConnector" presStyleLbl="node2" presStyleIdx="1" presStyleCnt="3"/>
      <dgm:spPr/>
    </dgm:pt>
    <dgm:pt modelId="{E18C0055-FC3F-4993-88AC-F7131E6BE409}" type="pres">
      <dgm:prSet presAssocID="{31E8199B-8666-410D-980E-4BD82E8229BD}" presName="hierChild4" presStyleCnt="0"/>
      <dgm:spPr/>
    </dgm:pt>
    <dgm:pt modelId="{C4E211F1-A472-45DF-9230-C6AA43A86310}" type="pres">
      <dgm:prSet presAssocID="{31E8199B-8666-410D-980E-4BD82E8229BD}" presName="hierChild5" presStyleCnt="0"/>
      <dgm:spPr/>
    </dgm:pt>
    <dgm:pt modelId="{BAEEEADD-F23C-4051-9491-B6D4AE70C579}" type="pres">
      <dgm:prSet presAssocID="{A60E1B27-80D0-4961-AF1D-7BD48812A235}" presName="Name37" presStyleLbl="parChTrans1D2" presStyleIdx="2" presStyleCnt="4"/>
      <dgm:spPr/>
    </dgm:pt>
    <dgm:pt modelId="{9A56E2C9-A530-443B-ABA3-F89E99AFA1B5}" type="pres">
      <dgm:prSet presAssocID="{77473EA8-449A-44DF-8B7C-16C7071A849B}" presName="hierRoot2" presStyleCnt="0">
        <dgm:presLayoutVars>
          <dgm:hierBranch val="init"/>
        </dgm:presLayoutVars>
      </dgm:prSet>
      <dgm:spPr/>
    </dgm:pt>
    <dgm:pt modelId="{F3FC75CC-2E0E-4A3C-AAA3-D21D95D5308C}" type="pres">
      <dgm:prSet presAssocID="{77473EA8-449A-44DF-8B7C-16C7071A849B}" presName="rootComposite" presStyleCnt="0"/>
      <dgm:spPr/>
    </dgm:pt>
    <dgm:pt modelId="{74A58F3F-18AD-4068-97D5-2D73D1BAF5E9}" type="pres">
      <dgm:prSet presAssocID="{77473EA8-449A-44DF-8B7C-16C7071A849B}" presName="rootText" presStyleLbl="node2" presStyleIdx="2" presStyleCnt="3" custScaleX="126830" custScaleY="220614" custLinFactNeighborX="17633" custLinFactNeighborY="-15422">
        <dgm:presLayoutVars>
          <dgm:chPref val="3"/>
        </dgm:presLayoutVars>
      </dgm:prSet>
      <dgm:spPr/>
    </dgm:pt>
    <dgm:pt modelId="{49BFFD91-8438-445A-B054-A8D38880A30A}" type="pres">
      <dgm:prSet presAssocID="{77473EA8-449A-44DF-8B7C-16C7071A849B}" presName="rootConnector" presStyleLbl="node2" presStyleIdx="2" presStyleCnt="3"/>
      <dgm:spPr/>
    </dgm:pt>
    <dgm:pt modelId="{35321BA1-9A06-4026-B9F1-CF816726DD95}" type="pres">
      <dgm:prSet presAssocID="{77473EA8-449A-44DF-8B7C-16C7071A849B}" presName="hierChild4" presStyleCnt="0"/>
      <dgm:spPr/>
    </dgm:pt>
    <dgm:pt modelId="{DF22996A-DBD5-45B6-BBB5-EEF09AA99E0C}" type="pres">
      <dgm:prSet presAssocID="{77473EA8-449A-44DF-8B7C-16C7071A849B}" presName="hierChild5" presStyleCnt="0"/>
      <dgm:spPr/>
    </dgm:pt>
    <dgm:pt modelId="{BDCF06BF-3BB0-4366-A33A-294C43F8336D}" type="pres">
      <dgm:prSet presAssocID="{509B890E-4084-4410-9BCA-F71DABA75C5F}" presName="hierChild3" presStyleCnt="0"/>
      <dgm:spPr/>
    </dgm:pt>
    <dgm:pt modelId="{3C36D519-37B1-4307-9625-20DAE468D230}" type="pres">
      <dgm:prSet presAssocID="{CA371B7F-FEB3-4757-AC67-EA06CC9B2860}" presName="Name111" presStyleLbl="parChTrans1D2" presStyleIdx="3" presStyleCnt="4"/>
      <dgm:spPr/>
    </dgm:pt>
    <dgm:pt modelId="{9E27C8A9-548D-4D79-833D-5B94CAB08178}" type="pres">
      <dgm:prSet presAssocID="{028B9EAA-B804-4062-A6CC-7128A051FB0E}" presName="hierRoot3" presStyleCnt="0">
        <dgm:presLayoutVars>
          <dgm:hierBranch val="init"/>
        </dgm:presLayoutVars>
      </dgm:prSet>
      <dgm:spPr/>
    </dgm:pt>
    <dgm:pt modelId="{96984FC2-0D86-49A4-8F25-B1BBF358884E}" type="pres">
      <dgm:prSet presAssocID="{028B9EAA-B804-4062-A6CC-7128A051FB0E}" presName="rootComposite3" presStyleCnt="0"/>
      <dgm:spPr/>
    </dgm:pt>
    <dgm:pt modelId="{310E94D7-5606-46E9-840E-9C2F4BD0A379}" type="pres">
      <dgm:prSet presAssocID="{028B9EAA-B804-4062-A6CC-7128A051FB0E}" presName="rootText3" presStyleLbl="asst1" presStyleIdx="0" presStyleCnt="1" custScaleX="173570" custLinFactNeighborX="6221" custLinFactNeighborY="-3075">
        <dgm:presLayoutVars>
          <dgm:chPref val="3"/>
        </dgm:presLayoutVars>
      </dgm:prSet>
      <dgm:spPr/>
    </dgm:pt>
    <dgm:pt modelId="{77E65BC4-D38C-403E-8789-1FA43F23AE91}" type="pres">
      <dgm:prSet presAssocID="{028B9EAA-B804-4062-A6CC-7128A051FB0E}" presName="rootConnector3" presStyleLbl="asst1" presStyleIdx="0" presStyleCnt="1"/>
      <dgm:spPr/>
    </dgm:pt>
    <dgm:pt modelId="{5843FE35-D529-4C6C-ABB3-4C0A6EB64911}" type="pres">
      <dgm:prSet presAssocID="{028B9EAA-B804-4062-A6CC-7128A051FB0E}" presName="hierChild6" presStyleCnt="0"/>
      <dgm:spPr/>
    </dgm:pt>
    <dgm:pt modelId="{46440173-4ED6-48E2-8269-3390721C40CB}" type="pres">
      <dgm:prSet presAssocID="{028B9EAA-B804-4062-A6CC-7128A051FB0E}" presName="hierChild7" presStyleCnt="0"/>
      <dgm:spPr/>
    </dgm:pt>
  </dgm:ptLst>
  <dgm:cxnLst>
    <dgm:cxn modelId="{E9DEE71F-9FF2-48BC-AE8B-8B8D52EE3A6B}" type="presOf" srcId="{CA371B7F-FEB3-4757-AC67-EA06CC9B2860}" destId="{3C36D519-37B1-4307-9625-20DAE468D230}" srcOrd="0" destOrd="0" presId="urn:microsoft.com/office/officeart/2005/8/layout/orgChart1"/>
    <dgm:cxn modelId="{077B4129-F1FC-4F86-8396-4EF878C1D3A4}" type="presOf" srcId="{9C46B299-4FCC-4C19-A5D0-ED2A379083F9}" destId="{7948CEA0-955F-42DD-8D72-FADE0E14EEB7}" srcOrd="1" destOrd="0" presId="urn:microsoft.com/office/officeart/2005/8/layout/orgChart1"/>
    <dgm:cxn modelId="{2B0FEF36-1BC6-4886-AF42-100765DC40C2}" type="presOf" srcId="{509B890E-4084-4410-9BCA-F71DABA75C5F}" destId="{979CFCD7-5A95-42CC-960C-B4BB6FD93CF7}" srcOrd="1" destOrd="0" presId="urn:microsoft.com/office/officeart/2005/8/layout/orgChart1"/>
    <dgm:cxn modelId="{AF99DE38-4C26-44E9-AD2D-AD0C60690B68}" type="presOf" srcId="{028B9EAA-B804-4062-A6CC-7128A051FB0E}" destId="{77E65BC4-D38C-403E-8789-1FA43F23AE91}" srcOrd="1" destOrd="0" presId="urn:microsoft.com/office/officeart/2005/8/layout/orgChart1"/>
    <dgm:cxn modelId="{89E30F3C-E0FC-433D-AAC7-69BAE256F445}" type="presOf" srcId="{A60E1B27-80D0-4961-AF1D-7BD48812A235}" destId="{BAEEEADD-F23C-4051-9491-B6D4AE70C579}" srcOrd="0" destOrd="0" presId="urn:microsoft.com/office/officeart/2005/8/layout/orgChart1"/>
    <dgm:cxn modelId="{E4CB175B-205D-4B0D-9FA5-6C012603DFD2}" type="presOf" srcId="{F130D78E-B884-4749-B440-E2FBCD319BF0}" destId="{770AC7FF-15E0-4DB2-93FA-FA677CEB106A}" srcOrd="0" destOrd="0" presId="urn:microsoft.com/office/officeart/2005/8/layout/orgChart1"/>
    <dgm:cxn modelId="{6523DF4D-80C4-4507-AACB-1DDE40831AA7}" srcId="{509B890E-4084-4410-9BCA-F71DABA75C5F}" destId="{77473EA8-449A-44DF-8B7C-16C7071A849B}" srcOrd="3" destOrd="0" parTransId="{A60E1B27-80D0-4961-AF1D-7BD48812A235}" sibTransId="{6F99B80E-6613-409F-8A03-FB49F229222F}"/>
    <dgm:cxn modelId="{7EBC486E-CEA2-49E9-9FAF-2AD050ACC4E1}" type="presOf" srcId="{31E8199B-8666-410D-980E-4BD82E8229BD}" destId="{59D59507-264D-43ED-8EF3-FF0E01FF653B}" srcOrd="1" destOrd="0" presId="urn:microsoft.com/office/officeart/2005/8/layout/orgChart1"/>
    <dgm:cxn modelId="{2BD96F5A-42A5-47F3-B426-622E0ECB57EC}" type="presOf" srcId="{509B890E-4084-4410-9BCA-F71DABA75C5F}" destId="{945AEBAD-5117-4D16-B291-770BC61168ED}" srcOrd="0" destOrd="0" presId="urn:microsoft.com/office/officeart/2005/8/layout/orgChart1"/>
    <dgm:cxn modelId="{4DA0F37D-B317-4430-9980-B01447109C94}" srcId="{F130D78E-B884-4749-B440-E2FBCD319BF0}" destId="{509B890E-4084-4410-9BCA-F71DABA75C5F}" srcOrd="0" destOrd="0" parTransId="{7454FC8C-D04A-4F31-88F3-D582E902C650}" sibTransId="{9F5A6C2C-A09E-4B7E-AAD2-8F449505BBFD}"/>
    <dgm:cxn modelId="{0F6A918F-E482-46A4-8CF1-CF032F87A67D}" srcId="{509B890E-4084-4410-9BCA-F71DABA75C5F}" destId="{028B9EAA-B804-4062-A6CC-7128A051FB0E}" srcOrd="0" destOrd="0" parTransId="{CA371B7F-FEB3-4757-AC67-EA06CC9B2860}" sibTransId="{A0D22A5A-F8F3-4B3A-8EE5-5F0EAD4F0731}"/>
    <dgm:cxn modelId="{264C5AA8-165E-48A6-AF39-BC2A6C10650C}" srcId="{509B890E-4084-4410-9BCA-F71DABA75C5F}" destId="{31E8199B-8666-410D-980E-4BD82E8229BD}" srcOrd="2" destOrd="0" parTransId="{F87600F1-D88F-4B4F-B542-AA7F854111DE}" sibTransId="{24E0FB68-2C5C-4D50-A428-48CD645B4904}"/>
    <dgm:cxn modelId="{96BF56AF-C701-4B2A-866B-1CDAD78DF28C}" type="presOf" srcId="{028B9EAA-B804-4062-A6CC-7128A051FB0E}" destId="{310E94D7-5606-46E9-840E-9C2F4BD0A379}" srcOrd="0" destOrd="0" presId="urn:microsoft.com/office/officeart/2005/8/layout/orgChart1"/>
    <dgm:cxn modelId="{4B3800B7-9F4F-4A11-B49F-130E4725F344}" type="presOf" srcId="{9C46B299-4FCC-4C19-A5D0-ED2A379083F9}" destId="{DC3DEEC9-20BE-4CD4-891A-FE3229BF80D6}" srcOrd="0" destOrd="0" presId="urn:microsoft.com/office/officeart/2005/8/layout/orgChart1"/>
    <dgm:cxn modelId="{61D2FEB9-501B-4E1D-B0C5-1389E12C26EA}" type="presOf" srcId="{77473EA8-449A-44DF-8B7C-16C7071A849B}" destId="{74A58F3F-18AD-4068-97D5-2D73D1BAF5E9}" srcOrd="0" destOrd="0" presId="urn:microsoft.com/office/officeart/2005/8/layout/orgChart1"/>
    <dgm:cxn modelId="{7F1DA1BC-F73B-46FD-AEDB-3F4C72C7CAEF}" type="presOf" srcId="{F87600F1-D88F-4B4F-B542-AA7F854111DE}" destId="{91EBFCD5-1358-4892-8DCC-D6FD2288B7D6}" srcOrd="0" destOrd="0" presId="urn:microsoft.com/office/officeart/2005/8/layout/orgChart1"/>
    <dgm:cxn modelId="{D893A9C4-5D25-47EF-A6AC-19D77FB86467}" type="presOf" srcId="{77473EA8-449A-44DF-8B7C-16C7071A849B}" destId="{49BFFD91-8438-445A-B054-A8D38880A30A}" srcOrd="1" destOrd="0" presId="urn:microsoft.com/office/officeart/2005/8/layout/orgChart1"/>
    <dgm:cxn modelId="{092ED9CF-4C7F-4F86-B0A8-2224F4763648}" srcId="{509B890E-4084-4410-9BCA-F71DABA75C5F}" destId="{9C46B299-4FCC-4C19-A5D0-ED2A379083F9}" srcOrd="1" destOrd="0" parTransId="{CFA7A038-A61F-4578-BFDC-34AD647C2A44}" sibTransId="{6A7EFFB0-BCC5-48B3-91AE-29262FC0B9B6}"/>
    <dgm:cxn modelId="{8C9842F2-3A05-4FF6-BEA2-702B8D543BB9}" type="presOf" srcId="{31E8199B-8666-410D-980E-4BD82E8229BD}" destId="{1DCB8E3B-9AFD-4873-A057-171B07275963}" srcOrd="0" destOrd="0" presId="urn:microsoft.com/office/officeart/2005/8/layout/orgChart1"/>
    <dgm:cxn modelId="{4CA7FBFF-3716-470E-9946-49973D4C9E6C}" type="presOf" srcId="{CFA7A038-A61F-4578-BFDC-34AD647C2A44}" destId="{1D1DB57A-3FB9-467A-9EAA-3BA7CEBF7591}" srcOrd="0" destOrd="0" presId="urn:microsoft.com/office/officeart/2005/8/layout/orgChart1"/>
    <dgm:cxn modelId="{808DF6D9-A326-4E01-92E6-13BDCF41FD2E}" type="presParOf" srcId="{770AC7FF-15E0-4DB2-93FA-FA677CEB106A}" destId="{5E399670-BBF0-45D6-B4DA-8E7694C1241F}" srcOrd="0" destOrd="0" presId="urn:microsoft.com/office/officeart/2005/8/layout/orgChart1"/>
    <dgm:cxn modelId="{ABB04A05-5E3C-4CD4-A4F9-2F701863D8DD}" type="presParOf" srcId="{5E399670-BBF0-45D6-B4DA-8E7694C1241F}" destId="{4DA4DDE6-3FCB-4CC2-B95F-1B1E90B4BD50}" srcOrd="0" destOrd="0" presId="urn:microsoft.com/office/officeart/2005/8/layout/orgChart1"/>
    <dgm:cxn modelId="{941DC385-AD8F-45D6-BA68-73B824FB52CC}" type="presParOf" srcId="{4DA4DDE6-3FCB-4CC2-B95F-1B1E90B4BD50}" destId="{945AEBAD-5117-4D16-B291-770BC61168ED}" srcOrd="0" destOrd="0" presId="urn:microsoft.com/office/officeart/2005/8/layout/orgChart1"/>
    <dgm:cxn modelId="{80D779E3-F8CD-4C06-92DE-BD20480DA9E8}" type="presParOf" srcId="{4DA4DDE6-3FCB-4CC2-B95F-1B1E90B4BD50}" destId="{979CFCD7-5A95-42CC-960C-B4BB6FD93CF7}" srcOrd="1" destOrd="0" presId="urn:microsoft.com/office/officeart/2005/8/layout/orgChart1"/>
    <dgm:cxn modelId="{DDE66690-9EE5-4155-B746-5F6C8FA21070}" type="presParOf" srcId="{5E399670-BBF0-45D6-B4DA-8E7694C1241F}" destId="{9E376E7D-D28B-4E1C-9A39-441C6CF3C40E}" srcOrd="1" destOrd="0" presId="urn:microsoft.com/office/officeart/2005/8/layout/orgChart1"/>
    <dgm:cxn modelId="{5D5D72FA-718F-4F44-8F7C-344AF0AC7407}" type="presParOf" srcId="{9E376E7D-D28B-4E1C-9A39-441C6CF3C40E}" destId="{1D1DB57A-3FB9-467A-9EAA-3BA7CEBF7591}" srcOrd="0" destOrd="0" presId="urn:microsoft.com/office/officeart/2005/8/layout/orgChart1"/>
    <dgm:cxn modelId="{BD393616-46B2-4E4C-8D7B-5498C29EF610}" type="presParOf" srcId="{9E376E7D-D28B-4E1C-9A39-441C6CF3C40E}" destId="{7183EE0C-F8A4-4124-9C02-4B0A0EF31575}" srcOrd="1" destOrd="0" presId="urn:microsoft.com/office/officeart/2005/8/layout/orgChart1"/>
    <dgm:cxn modelId="{EC69776B-06B0-4871-96B7-9E17A8D03CA0}" type="presParOf" srcId="{7183EE0C-F8A4-4124-9C02-4B0A0EF31575}" destId="{98A5B921-EA8B-44D1-8BBE-B210738D6345}" srcOrd="0" destOrd="0" presId="urn:microsoft.com/office/officeart/2005/8/layout/orgChart1"/>
    <dgm:cxn modelId="{3C4FF740-DB82-4DFE-AA55-77C96BF63FE4}" type="presParOf" srcId="{98A5B921-EA8B-44D1-8BBE-B210738D6345}" destId="{DC3DEEC9-20BE-4CD4-891A-FE3229BF80D6}" srcOrd="0" destOrd="0" presId="urn:microsoft.com/office/officeart/2005/8/layout/orgChart1"/>
    <dgm:cxn modelId="{D4AA5F33-FED1-4245-83D3-D18E4D0FF29D}" type="presParOf" srcId="{98A5B921-EA8B-44D1-8BBE-B210738D6345}" destId="{7948CEA0-955F-42DD-8D72-FADE0E14EEB7}" srcOrd="1" destOrd="0" presId="urn:microsoft.com/office/officeart/2005/8/layout/orgChart1"/>
    <dgm:cxn modelId="{5201FE00-B7CB-4D34-BE7E-4C7461E15C01}" type="presParOf" srcId="{7183EE0C-F8A4-4124-9C02-4B0A0EF31575}" destId="{2F6A4441-9D14-47FD-9FBB-9B8677D1B1EB}" srcOrd="1" destOrd="0" presId="urn:microsoft.com/office/officeart/2005/8/layout/orgChart1"/>
    <dgm:cxn modelId="{DFA270F3-A1D3-4613-9A79-C8F8E50B3F83}" type="presParOf" srcId="{7183EE0C-F8A4-4124-9C02-4B0A0EF31575}" destId="{D75CD589-1BE1-4E4A-B295-83E1E2A239CB}" srcOrd="2" destOrd="0" presId="urn:microsoft.com/office/officeart/2005/8/layout/orgChart1"/>
    <dgm:cxn modelId="{09280CF9-C9E5-4C5C-9CC3-467FDA51399A}" type="presParOf" srcId="{9E376E7D-D28B-4E1C-9A39-441C6CF3C40E}" destId="{91EBFCD5-1358-4892-8DCC-D6FD2288B7D6}" srcOrd="2" destOrd="0" presId="urn:microsoft.com/office/officeart/2005/8/layout/orgChart1"/>
    <dgm:cxn modelId="{CC1A4D59-5477-44A4-83CA-C17D2C19BE41}" type="presParOf" srcId="{9E376E7D-D28B-4E1C-9A39-441C6CF3C40E}" destId="{9462572D-9624-4FEA-96DC-30B918D006AD}" srcOrd="3" destOrd="0" presId="urn:microsoft.com/office/officeart/2005/8/layout/orgChart1"/>
    <dgm:cxn modelId="{3642E4C5-58B9-4B8C-B414-6B3D29BC83F1}" type="presParOf" srcId="{9462572D-9624-4FEA-96DC-30B918D006AD}" destId="{4FB0262A-EDB9-47FF-8578-E2943D6B5EB9}" srcOrd="0" destOrd="0" presId="urn:microsoft.com/office/officeart/2005/8/layout/orgChart1"/>
    <dgm:cxn modelId="{B063FFEB-2FD1-4F33-88CE-FCD630505CF6}" type="presParOf" srcId="{4FB0262A-EDB9-47FF-8578-E2943D6B5EB9}" destId="{1DCB8E3B-9AFD-4873-A057-171B07275963}" srcOrd="0" destOrd="0" presId="urn:microsoft.com/office/officeart/2005/8/layout/orgChart1"/>
    <dgm:cxn modelId="{EF35B643-9F6F-4EAD-9A0F-999E6203A802}" type="presParOf" srcId="{4FB0262A-EDB9-47FF-8578-E2943D6B5EB9}" destId="{59D59507-264D-43ED-8EF3-FF0E01FF653B}" srcOrd="1" destOrd="0" presId="urn:microsoft.com/office/officeart/2005/8/layout/orgChart1"/>
    <dgm:cxn modelId="{146BE545-530B-4FF8-B427-F68FC5589A8B}" type="presParOf" srcId="{9462572D-9624-4FEA-96DC-30B918D006AD}" destId="{E18C0055-FC3F-4993-88AC-F7131E6BE409}" srcOrd="1" destOrd="0" presId="urn:microsoft.com/office/officeart/2005/8/layout/orgChart1"/>
    <dgm:cxn modelId="{CA122E8A-CB38-4752-9C31-C4E5A82D38C4}" type="presParOf" srcId="{9462572D-9624-4FEA-96DC-30B918D006AD}" destId="{C4E211F1-A472-45DF-9230-C6AA43A86310}" srcOrd="2" destOrd="0" presId="urn:microsoft.com/office/officeart/2005/8/layout/orgChart1"/>
    <dgm:cxn modelId="{B099FDD3-168A-49D1-B456-3EE5D7019A2C}" type="presParOf" srcId="{9E376E7D-D28B-4E1C-9A39-441C6CF3C40E}" destId="{BAEEEADD-F23C-4051-9491-B6D4AE70C579}" srcOrd="4" destOrd="0" presId="urn:microsoft.com/office/officeart/2005/8/layout/orgChart1"/>
    <dgm:cxn modelId="{585AEF61-1BAC-441A-9688-BCD8857A1147}" type="presParOf" srcId="{9E376E7D-D28B-4E1C-9A39-441C6CF3C40E}" destId="{9A56E2C9-A530-443B-ABA3-F89E99AFA1B5}" srcOrd="5" destOrd="0" presId="urn:microsoft.com/office/officeart/2005/8/layout/orgChart1"/>
    <dgm:cxn modelId="{B7E7D6A6-A7E3-448B-8628-57DF11E0D68B}" type="presParOf" srcId="{9A56E2C9-A530-443B-ABA3-F89E99AFA1B5}" destId="{F3FC75CC-2E0E-4A3C-AAA3-D21D95D5308C}" srcOrd="0" destOrd="0" presId="urn:microsoft.com/office/officeart/2005/8/layout/orgChart1"/>
    <dgm:cxn modelId="{2B5F4A58-901E-45D7-8A1F-DFB5EBA35446}" type="presParOf" srcId="{F3FC75CC-2E0E-4A3C-AAA3-D21D95D5308C}" destId="{74A58F3F-18AD-4068-97D5-2D73D1BAF5E9}" srcOrd="0" destOrd="0" presId="urn:microsoft.com/office/officeart/2005/8/layout/orgChart1"/>
    <dgm:cxn modelId="{31312CE9-C489-4A1E-A24A-54AD43EABC41}" type="presParOf" srcId="{F3FC75CC-2E0E-4A3C-AAA3-D21D95D5308C}" destId="{49BFFD91-8438-445A-B054-A8D38880A30A}" srcOrd="1" destOrd="0" presId="urn:microsoft.com/office/officeart/2005/8/layout/orgChart1"/>
    <dgm:cxn modelId="{FED26BB9-49EF-417D-A123-EE6192A9436F}" type="presParOf" srcId="{9A56E2C9-A530-443B-ABA3-F89E99AFA1B5}" destId="{35321BA1-9A06-4026-B9F1-CF816726DD95}" srcOrd="1" destOrd="0" presId="urn:microsoft.com/office/officeart/2005/8/layout/orgChart1"/>
    <dgm:cxn modelId="{78B14DC1-CB8E-435D-AA5F-E5C1C4973604}" type="presParOf" srcId="{9A56E2C9-A530-443B-ABA3-F89E99AFA1B5}" destId="{DF22996A-DBD5-45B6-BBB5-EEF09AA99E0C}" srcOrd="2" destOrd="0" presId="urn:microsoft.com/office/officeart/2005/8/layout/orgChart1"/>
    <dgm:cxn modelId="{73547476-80E3-4D92-BA2D-3D67D099EFFF}" type="presParOf" srcId="{5E399670-BBF0-45D6-B4DA-8E7694C1241F}" destId="{BDCF06BF-3BB0-4366-A33A-294C43F8336D}" srcOrd="2" destOrd="0" presId="urn:microsoft.com/office/officeart/2005/8/layout/orgChart1"/>
    <dgm:cxn modelId="{1609F411-AC7E-4746-8A51-5E44271FB061}" type="presParOf" srcId="{BDCF06BF-3BB0-4366-A33A-294C43F8336D}" destId="{3C36D519-37B1-4307-9625-20DAE468D230}" srcOrd="0" destOrd="0" presId="urn:microsoft.com/office/officeart/2005/8/layout/orgChart1"/>
    <dgm:cxn modelId="{F4CF055A-8A11-418F-80EE-EDA4A8DA247E}" type="presParOf" srcId="{BDCF06BF-3BB0-4366-A33A-294C43F8336D}" destId="{9E27C8A9-548D-4D79-833D-5B94CAB08178}" srcOrd="1" destOrd="0" presId="urn:microsoft.com/office/officeart/2005/8/layout/orgChart1"/>
    <dgm:cxn modelId="{50AE9460-9F01-4F67-9533-ECE4A4A9226A}" type="presParOf" srcId="{9E27C8A9-548D-4D79-833D-5B94CAB08178}" destId="{96984FC2-0D86-49A4-8F25-B1BBF358884E}" srcOrd="0" destOrd="0" presId="urn:microsoft.com/office/officeart/2005/8/layout/orgChart1"/>
    <dgm:cxn modelId="{44BAB4E6-4549-4344-BFBE-7765B8213C95}" type="presParOf" srcId="{96984FC2-0D86-49A4-8F25-B1BBF358884E}" destId="{310E94D7-5606-46E9-840E-9C2F4BD0A379}" srcOrd="0" destOrd="0" presId="urn:microsoft.com/office/officeart/2005/8/layout/orgChart1"/>
    <dgm:cxn modelId="{AB34077C-9DBD-4080-BB97-E6622D6BF22E}" type="presParOf" srcId="{96984FC2-0D86-49A4-8F25-B1BBF358884E}" destId="{77E65BC4-D38C-403E-8789-1FA43F23AE91}" srcOrd="1" destOrd="0" presId="urn:microsoft.com/office/officeart/2005/8/layout/orgChart1"/>
    <dgm:cxn modelId="{8AD0CB64-5372-4971-BBA1-9B3F82B70750}" type="presParOf" srcId="{9E27C8A9-548D-4D79-833D-5B94CAB08178}" destId="{5843FE35-D529-4C6C-ABB3-4C0A6EB64911}" srcOrd="1" destOrd="0" presId="urn:microsoft.com/office/officeart/2005/8/layout/orgChart1"/>
    <dgm:cxn modelId="{BFD3F566-58FC-4FA3-A31A-803936B2D6D4}" type="presParOf" srcId="{9E27C8A9-548D-4D79-833D-5B94CAB08178}" destId="{46440173-4ED6-48E2-8269-3390721C40C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898EAA-12BD-4401-B41D-F39CCEB6420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57FA3FCB-BDB0-4E2E-A882-A71C8E6BB222}">
      <dgm:prSet phldrT="[Testo]"/>
      <dgm:spPr/>
      <dgm:t>
        <a:bodyPr/>
        <a:lstStyle/>
        <a:p>
          <a:r>
            <a:rPr lang="it-IT" dirty="0"/>
            <a:t>Tricotomia</a:t>
          </a:r>
        </a:p>
      </dgm:t>
    </dgm:pt>
    <dgm:pt modelId="{ABC47A48-AFCB-4A8D-9608-B7856EF69C6D}" type="parTrans" cxnId="{FA422F25-E5D5-4CF4-B274-A0DACFD92C24}">
      <dgm:prSet/>
      <dgm:spPr/>
      <dgm:t>
        <a:bodyPr/>
        <a:lstStyle/>
        <a:p>
          <a:endParaRPr lang="it-IT"/>
        </a:p>
      </dgm:t>
    </dgm:pt>
    <dgm:pt modelId="{70A03FEA-C623-438E-89B6-D3426072DD8D}" type="sibTrans" cxnId="{FA422F25-E5D5-4CF4-B274-A0DACFD92C24}">
      <dgm:prSet/>
      <dgm:spPr/>
      <dgm:t>
        <a:bodyPr/>
        <a:lstStyle/>
        <a:p>
          <a:endParaRPr lang="it-IT"/>
        </a:p>
      </dgm:t>
    </dgm:pt>
    <dgm:pt modelId="{9E3C8E34-1E05-48FC-8EE0-3AB6648F09D2}" type="asst">
      <dgm:prSet phldrT="[Testo]"/>
      <dgm:spPr/>
      <dgm:t>
        <a:bodyPr/>
        <a:lstStyle/>
        <a:p>
          <a:r>
            <a:rPr lang="it-IT" dirty="0"/>
            <a:t>Obiettivo </a:t>
          </a:r>
        </a:p>
        <a:p>
          <a:r>
            <a:rPr lang="it-IT" dirty="0"/>
            <a:t>Abbattere il rischio di infezione del sito</a:t>
          </a:r>
        </a:p>
        <a:p>
          <a:r>
            <a:rPr lang="it-IT" dirty="0"/>
            <a:t>chirurgico ( ferita)</a:t>
          </a:r>
        </a:p>
      </dgm:t>
    </dgm:pt>
    <dgm:pt modelId="{3C210283-F26E-4290-A76A-219DEDC4C20A}" type="parTrans" cxnId="{E58C961A-C2EB-4715-A7B7-5FA66D37FB1B}">
      <dgm:prSet/>
      <dgm:spPr/>
      <dgm:t>
        <a:bodyPr/>
        <a:lstStyle/>
        <a:p>
          <a:endParaRPr lang="it-IT"/>
        </a:p>
      </dgm:t>
    </dgm:pt>
    <dgm:pt modelId="{0A549D32-26E9-493E-B4C0-0BC8131EEE24}" type="sibTrans" cxnId="{E58C961A-C2EB-4715-A7B7-5FA66D37FB1B}">
      <dgm:prSet/>
      <dgm:spPr/>
      <dgm:t>
        <a:bodyPr/>
        <a:lstStyle/>
        <a:p>
          <a:endParaRPr lang="it-IT"/>
        </a:p>
      </dgm:t>
    </dgm:pt>
    <dgm:pt modelId="{B09DFBFF-ABC3-4BE5-BF77-6CFD9B727A16}">
      <dgm:prSet phldrT="[Testo]"/>
      <dgm:spPr/>
      <dgm:t>
        <a:bodyPr/>
        <a:lstStyle/>
        <a:p>
          <a:r>
            <a:rPr lang="it-IT" dirty="0"/>
            <a:t>CREME DEPILATORIE</a:t>
          </a:r>
        </a:p>
      </dgm:t>
    </dgm:pt>
    <dgm:pt modelId="{E70C1871-2F74-4A20-A64D-ED02506EE116}" type="parTrans" cxnId="{7D85C73A-9F7F-4DF8-9B1F-66AD9962E4C7}">
      <dgm:prSet/>
      <dgm:spPr/>
      <dgm:t>
        <a:bodyPr/>
        <a:lstStyle/>
        <a:p>
          <a:endParaRPr lang="it-IT"/>
        </a:p>
      </dgm:t>
    </dgm:pt>
    <dgm:pt modelId="{A678EE06-360D-4771-AD83-CB55F0130656}" type="sibTrans" cxnId="{7D85C73A-9F7F-4DF8-9B1F-66AD9962E4C7}">
      <dgm:prSet/>
      <dgm:spPr/>
      <dgm:t>
        <a:bodyPr/>
        <a:lstStyle/>
        <a:p>
          <a:endParaRPr lang="it-IT"/>
        </a:p>
      </dgm:t>
    </dgm:pt>
    <dgm:pt modelId="{1E7022C2-8064-487D-9BE1-BA436581D3BF}">
      <dgm:prSet/>
      <dgm:spPr/>
      <dgm:t>
        <a:bodyPr/>
        <a:lstStyle/>
        <a:p>
          <a:r>
            <a:rPr lang="it-IT" dirty="0"/>
            <a:t>DEPILATORE ELETTRICO O RASOIO MONOUSO</a:t>
          </a:r>
        </a:p>
      </dgm:t>
    </dgm:pt>
    <dgm:pt modelId="{75C72F18-AFCF-4498-A1DF-3C8D58E6D8EC}" type="parTrans" cxnId="{78C15659-B825-4834-B37E-8DC288C9AC5C}">
      <dgm:prSet/>
      <dgm:spPr/>
      <dgm:t>
        <a:bodyPr/>
        <a:lstStyle/>
        <a:p>
          <a:endParaRPr lang="it-IT"/>
        </a:p>
      </dgm:t>
    </dgm:pt>
    <dgm:pt modelId="{01572AFE-2F44-48C9-A319-FD6F73F3A9E8}" type="sibTrans" cxnId="{78C15659-B825-4834-B37E-8DC288C9AC5C}">
      <dgm:prSet/>
      <dgm:spPr/>
      <dgm:t>
        <a:bodyPr/>
        <a:lstStyle/>
        <a:p>
          <a:endParaRPr lang="it-IT"/>
        </a:p>
      </dgm:t>
    </dgm:pt>
    <dgm:pt modelId="{FA7B52EE-CB38-4186-B5FA-3F501758A1CA}">
      <dgm:prSet phldrT="[Testo]"/>
      <dgm:spPr/>
      <dgm:t>
        <a:bodyPr/>
        <a:lstStyle/>
        <a:p>
          <a:r>
            <a:rPr lang="it-IT" dirty="0"/>
            <a:t>“Evitare la depilazione preoperatoria, a meno che i peli siano vicini o addirittura nella zona di incisione e pertanto possano interferire con l’operazione stessa.”</a:t>
          </a:r>
        </a:p>
        <a:p>
          <a:r>
            <a:rPr lang="it-IT" dirty="0"/>
            <a:t>“Se i peli vengono tagliati, bisogna procedere immediatamente</a:t>
          </a:r>
        </a:p>
        <a:p>
          <a:r>
            <a:rPr lang="it-IT" dirty="0"/>
            <a:t>prima dell’intervento, preferibilmente con un rasoio elettrico”</a:t>
          </a:r>
        </a:p>
      </dgm:t>
    </dgm:pt>
    <dgm:pt modelId="{4107EF1F-5388-430B-A58C-95DC8D63F352}" type="parTrans" cxnId="{7B52D6AD-AF80-4AB6-8570-75FFF6F4287C}">
      <dgm:prSet/>
      <dgm:spPr/>
      <dgm:t>
        <a:bodyPr/>
        <a:lstStyle/>
        <a:p>
          <a:endParaRPr lang="it-IT"/>
        </a:p>
      </dgm:t>
    </dgm:pt>
    <dgm:pt modelId="{D2F5699E-D09E-4762-9494-ADC9E81B70C7}" type="sibTrans" cxnId="{7B52D6AD-AF80-4AB6-8570-75FFF6F4287C}">
      <dgm:prSet/>
      <dgm:spPr/>
      <dgm:t>
        <a:bodyPr/>
        <a:lstStyle/>
        <a:p>
          <a:endParaRPr lang="it-IT"/>
        </a:p>
      </dgm:t>
    </dgm:pt>
    <dgm:pt modelId="{D23C6CA9-86BF-4FC0-9A06-EC53DDEBA6C5}" type="pres">
      <dgm:prSet presAssocID="{19898EAA-12BD-4401-B41D-F39CCEB6420B}" presName="hierChild1" presStyleCnt="0">
        <dgm:presLayoutVars>
          <dgm:orgChart val="1"/>
          <dgm:chPref val="1"/>
          <dgm:dir/>
          <dgm:animOne val="branch"/>
          <dgm:animLvl val="lvl"/>
          <dgm:resizeHandles/>
        </dgm:presLayoutVars>
      </dgm:prSet>
      <dgm:spPr/>
    </dgm:pt>
    <dgm:pt modelId="{A50E5A31-75DF-4FD9-8DF3-0C40B8C3F86E}" type="pres">
      <dgm:prSet presAssocID="{57FA3FCB-BDB0-4E2E-A882-A71C8E6BB222}" presName="hierRoot1" presStyleCnt="0">
        <dgm:presLayoutVars>
          <dgm:hierBranch val="init"/>
        </dgm:presLayoutVars>
      </dgm:prSet>
      <dgm:spPr/>
    </dgm:pt>
    <dgm:pt modelId="{638E9748-E31A-42D8-B12E-29106906A3D7}" type="pres">
      <dgm:prSet presAssocID="{57FA3FCB-BDB0-4E2E-A882-A71C8E6BB222}" presName="rootComposite1" presStyleCnt="0"/>
      <dgm:spPr/>
    </dgm:pt>
    <dgm:pt modelId="{0F5A3EB3-EFB8-483E-8D5E-417D836DA15E}" type="pres">
      <dgm:prSet presAssocID="{57FA3FCB-BDB0-4E2E-A882-A71C8E6BB222}" presName="rootText1" presStyleLbl="node0" presStyleIdx="0" presStyleCnt="2" custLinFactNeighborX="5568" custLinFactNeighborY="-12">
        <dgm:presLayoutVars>
          <dgm:chPref val="3"/>
        </dgm:presLayoutVars>
      </dgm:prSet>
      <dgm:spPr/>
    </dgm:pt>
    <dgm:pt modelId="{0B01C017-B040-4BC8-A1B8-92E58D1587F1}" type="pres">
      <dgm:prSet presAssocID="{57FA3FCB-BDB0-4E2E-A882-A71C8E6BB222}" presName="rootConnector1" presStyleLbl="node1" presStyleIdx="0" presStyleCnt="0"/>
      <dgm:spPr/>
    </dgm:pt>
    <dgm:pt modelId="{CD8CFF71-B8AC-492B-AEE1-E913C5341232}" type="pres">
      <dgm:prSet presAssocID="{57FA3FCB-BDB0-4E2E-A882-A71C8E6BB222}" presName="hierChild2" presStyleCnt="0"/>
      <dgm:spPr/>
    </dgm:pt>
    <dgm:pt modelId="{547A9666-4E97-4DE1-A78A-9EEF8B62A135}" type="pres">
      <dgm:prSet presAssocID="{75C72F18-AFCF-4498-A1DF-3C8D58E6D8EC}" presName="Name37" presStyleLbl="parChTrans1D2" presStyleIdx="0" presStyleCnt="3"/>
      <dgm:spPr/>
    </dgm:pt>
    <dgm:pt modelId="{1DDA9EFA-634E-454C-927E-1BE5A0A3895C}" type="pres">
      <dgm:prSet presAssocID="{1E7022C2-8064-487D-9BE1-BA436581D3BF}" presName="hierRoot2" presStyleCnt="0">
        <dgm:presLayoutVars>
          <dgm:hierBranch val="init"/>
        </dgm:presLayoutVars>
      </dgm:prSet>
      <dgm:spPr/>
    </dgm:pt>
    <dgm:pt modelId="{D7436806-580B-44DD-8CEA-89BDFCC40D1C}" type="pres">
      <dgm:prSet presAssocID="{1E7022C2-8064-487D-9BE1-BA436581D3BF}" presName="rootComposite" presStyleCnt="0"/>
      <dgm:spPr/>
    </dgm:pt>
    <dgm:pt modelId="{2D1C79D5-D662-47E9-B5EF-F3DFD5837667}" type="pres">
      <dgm:prSet presAssocID="{1E7022C2-8064-487D-9BE1-BA436581D3BF}" presName="rootText" presStyleLbl="node2" presStyleIdx="0" presStyleCnt="2">
        <dgm:presLayoutVars>
          <dgm:chPref val="3"/>
        </dgm:presLayoutVars>
      </dgm:prSet>
      <dgm:spPr/>
    </dgm:pt>
    <dgm:pt modelId="{01B77BC0-9445-466C-B74B-F7CB94DDCB62}" type="pres">
      <dgm:prSet presAssocID="{1E7022C2-8064-487D-9BE1-BA436581D3BF}" presName="rootConnector" presStyleLbl="node2" presStyleIdx="0" presStyleCnt="2"/>
      <dgm:spPr/>
    </dgm:pt>
    <dgm:pt modelId="{A57FFB44-0F1A-40A4-801B-747E9FBE9E74}" type="pres">
      <dgm:prSet presAssocID="{1E7022C2-8064-487D-9BE1-BA436581D3BF}" presName="hierChild4" presStyleCnt="0"/>
      <dgm:spPr/>
    </dgm:pt>
    <dgm:pt modelId="{B1F0F587-F70F-43CB-8851-5D0CA7869B94}" type="pres">
      <dgm:prSet presAssocID="{1E7022C2-8064-487D-9BE1-BA436581D3BF}" presName="hierChild5" presStyleCnt="0"/>
      <dgm:spPr/>
    </dgm:pt>
    <dgm:pt modelId="{AD6E5359-B2B4-406F-9E5C-C81494B00F00}" type="pres">
      <dgm:prSet presAssocID="{E70C1871-2F74-4A20-A64D-ED02506EE116}" presName="Name37" presStyleLbl="parChTrans1D2" presStyleIdx="1" presStyleCnt="3"/>
      <dgm:spPr/>
    </dgm:pt>
    <dgm:pt modelId="{E6F8386D-F8C2-4118-BFD6-C7C1A41F006D}" type="pres">
      <dgm:prSet presAssocID="{B09DFBFF-ABC3-4BE5-BF77-6CFD9B727A16}" presName="hierRoot2" presStyleCnt="0">
        <dgm:presLayoutVars>
          <dgm:hierBranch val="init"/>
        </dgm:presLayoutVars>
      </dgm:prSet>
      <dgm:spPr/>
    </dgm:pt>
    <dgm:pt modelId="{B9BAC3C5-F362-49EE-A501-7F25C21423A0}" type="pres">
      <dgm:prSet presAssocID="{B09DFBFF-ABC3-4BE5-BF77-6CFD9B727A16}" presName="rootComposite" presStyleCnt="0"/>
      <dgm:spPr/>
    </dgm:pt>
    <dgm:pt modelId="{AADB0FAD-3747-429E-8860-A968F1CF422B}" type="pres">
      <dgm:prSet presAssocID="{B09DFBFF-ABC3-4BE5-BF77-6CFD9B727A16}" presName="rootText" presStyleLbl="node2" presStyleIdx="1" presStyleCnt="2">
        <dgm:presLayoutVars>
          <dgm:chPref val="3"/>
        </dgm:presLayoutVars>
      </dgm:prSet>
      <dgm:spPr/>
    </dgm:pt>
    <dgm:pt modelId="{FE9A6CEF-A0E8-46AC-A974-EE90CAFEED03}" type="pres">
      <dgm:prSet presAssocID="{B09DFBFF-ABC3-4BE5-BF77-6CFD9B727A16}" presName="rootConnector" presStyleLbl="node2" presStyleIdx="1" presStyleCnt="2"/>
      <dgm:spPr/>
    </dgm:pt>
    <dgm:pt modelId="{00383A60-078D-4895-A39D-EAFCE6B0DF3E}" type="pres">
      <dgm:prSet presAssocID="{B09DFBFF-ABC3-4BE5-BF77-6CFD9B727A16}" presName="hierChild4" presStyleCnt="0"/>
      <dgm:spPr/>
    </dgm:pt>
    <dgm:pt modelId="{70576EBE-78EA-4145-8A17-A8B023399F3F}" type="pres">
      <dgm:prSet presAssocID="{B09DFBFF-ABC3-4BE5-BF77-6CFD9B727A16}" presName="hierChild5" presStyleCnt="0"/>
      <dgm:spPr/>
    </dgm:pt>
    <dgm:pt modelId="{9A6992ED-F3E6-488C-908E-5AB3FC473C78}" type="pres">
      <dgm:prSet presAssocID="{57FA3FCB-BDB0-4E2E-A882-A71C8E6BB222}" presName="hierChild3" presStyleCnt="0"/>
      <dgm:spPr/>
    </dgm:pt>
    <dgm:pt modelId="{EF9F5534-6834-4380-9AC2-2FA1E61E2B7F}" type="pres">
      <dgm:prSet presAssocID="{3C210283-F26E-4290-A76A-219DEDC4C20A}" presName="Name111" presStyleLbl="parChTrans1D2" presStyleIdx="2" presStyleCnt="3"/>
      <dgm:spPr/>
    </dgm:pt>
    <dgm:pt modelId="{B4C798E6-1292-4F82-BCAD-086FC36A621D}" type="pres">
      <dgm:prSet presAssocID="{9E3C8E34-1E05-48FC-8EE0-3AB6648F09D2}" presName="hierRoot3" presStyleCnt="0">
        <dgm:presLayoutVars>
          <dgm:hierBranch val="init"/>
        </dgm:presLayoutVars>
      </dgm:prSet>
      <dgm:spPr/>
    </dgm:pt>
    <dgm:pt modelId="{F60A22B8-6A32-4DA4-A3FF-DA31693CCC33}" type="pres">
      <dgm:prSet presAssocID="{9E3C8E34-1E05-48FC-8EE0-3AB6648F09D2}" presName="rootComposite3" presStyleCnt="0"/>
      <dgm:spPr/>
    </dgm:pt>
    <dgm:pt modelId="{0A3EFA51-747F-4C24-BD2F-115171CD2216}" type="pres">
      <dgm:prSet presAssocID="{9E3C8E34-1E05-48FC-8EE0-3AB6648F09D2}" presName="rootText3" presStyleLbl="asst1" presStyleIdx="0" presStyleCnt="1">
        <dgm:presLayoutVars>
          <dgm:chPref val="3"/>
        </dgm:presLayoutVars>
      </dgm:prSet>
      <dgm:spPr/>
    </dgm:pt>
    <dgm:pt modelId="{051D2E1F-4B1D-473E-99D0-2BD0F3ADA4D2}" type="pres">
      <dgm:prSet presAssocID="{9E3C8E34-1E05-48FC-8EE0-3AB6648F09D2}" presName="rootConnector3" presStyleLbl="asst1" presStyleIdx="0" presStyleCnt="1"/>
      <dgm:spPr/>
    </dgm:pt>
    <dgm:pt modelId="{2D895D21-B0A6-45DB-AE64-28D9C3D6C986}" type="pres">
      <dgm:prSet presAssocID="{9E3C8E34-1E05-48FC-8EE0-3AB6648F09D2}" presName="hierChild6" presStyleCnt="0"/>
      <dgm:spPr/>
    </dgm:pt>
    <dgm:pt modelId="{455FB198-A9DE-4FE5-A150-63E2AC01E63F}" type="pres">
      <dgm:prSet presAssocID="{9E3C8E34-1E05-48FC-8EE0-3AB6648F09D2}" presName="hierChild7" presStyleCnt="0"/>
      <dgm:spPr/>
    </dgm:pt>
    <dgm:pt modelId="{BDBEC925-8EAA-4390-A7FD-73A37E1F0896}" type="pres">
      <dgm:prSet presAssocID="{FA7B52EE-CB38-4186-B5FA-3F501758A1CA}" presName="hierRoot1" presStyleCnt="0">
        <dgm:presLayoutVars>
          <dgm:hierBranch val="init"/>
        </dgm:presLayoutVars>
      </dgm:prSet>
      <dgm:spPr/>
    </dgm:pt>
    <dgm:pt modelId="{F95B94E4-F545-455B-9AC9-6917AA9E8A50}" type="pres">
      <dgm:prSet presAssocID="{FA7B52EE-CB38-4186-B5FA-3F501758A1CA}" presName="rootComposite1" presStyleCnt="0"/>
      <dgm:spPr/>
    </dgm:pt>
    <dgm:pt modelId="{FFF46772-C776-43F5-81F3-61FB944B47C6}" type="pres">
      <dgm:prSet presAssocID="{FA7B52EE-CB38-4186-B5FA-3F501758A1CA}" presName="rootText1" presStyleLbl="node0" presStyleIdx="1" presStyleCnt="2" custScaleY="201349" custLinFactNeighborX="14669" custLinFactNeighborY="43123">
        <dgm:presLayoutVars>
          <dgm:chPref val="3"/>
        </dgm:presLayoutVars>
      </dgm:prSet>
      <dgm:spPr/>
    </dgm:pt>
    <dgm:pt modelId="{7ABAA245-2F0B-4F27-ACBF-6BA0263E59CA}" type="pres">
      <dgm:prSet presAssocID="{FA7B52EE-CB38-4186-B5FA-3F501758A1CA}" presName="rootConnector1" presStyleLbl="node1" presStyleIdx="0" presStyleCnt="0"/>
      <dgm:spPr/>
    </dgm:pt>
    <dgm:pt modelId="{136980F4-019F-4495-A347-FF575364B458}" type="pres">
      <dgm:prSet presAssocID="{FA7B52EE-CB38-4186-B5FA-3F501758A1CA}" presName="hierChild2" presStyleCnt="0"/>
      <dgm:spPr/>
    </dgm:pt>
    <dgm:pt modelId="{7C5C626B-0FC0-43AD-8A5C-CF8DC949DFCD}" type="pres">
      <dgm:prSet presAssocID="{FA7B52EE-CB38-4186-B5FA-3F501758A1CA}" presName="hierChild3" presStyleCnt="0"/>
      <dgm:spPr/>
    </dgm:pt>
  </dgm:ptLst>
  <dgm:cxnLst>
    <dgm:cxn modelId="{31AD0F11-4620-406E-8019-F37B3E65BB94}" type="presOf" srcId="{9E3C8E34-1E05-48FC-8EE0-3AB6648F09D2}" destId="{0A3EFA51-747F-4C24-BD2F-115171CD2216}" srcOrd="0" destOrd="0" presId="urn:microsoft.com/office/officeart/2005/8/layout/orgChart1"/>
    <dgm:cxn modelId="{E58C961A-C2EB-4715-A7B7-5FA66D37FB1B}" srcId="{57FA3FCB-BDB0-4E2E-A882-A71C8E6BB222}" destId="{9E3C8E34-1E05-48FC-8EE0-3AB6648F09D2}" srcOrd="0" destOrd="0" parTransId="{3C210283-F26E-4290-A76A-219DEDC4C20A}" sibTransId="{0A549D32-26E9-493E-B4C0-0BC8131EEE24}"/>
    <dgm:cxn modelId="{FA422F25-E5D5-4CF4-B274-A0DACFD92C24}" srcId="{19898EAA-12BD-4401-B41D-F39CCEB6420B}" destId="{57FA3FCB-BDB0-4E2E-A882-A71C8E6BB222}" srcOrd="0" destOrd="0" parTransId="{ABC47A48-AFCB-4A8D-9608-B7856EF69C6D}" sibTransId="{70A03FEA-C623-438E-89B6-D3426072DD8D}"/>
    <dgm:cxn modelId="{BACE4126-62F8-4B99-938F-EA65CC89AB13}" type="presOf" srcId="{E70C1871-2F74-4A20-A64D-ED02506EE116}" destId="{AD6E5359-B2B4-406F-9E5C-C81494B00F00}" srcOrd="0" destOrd="0" presId="urn:microsoft.com/office/officeart/2005/8/layout/orgChart1"/>
    <dgm:cxn modelId="{7D85C73A-9F7F-4DF8-9B1F-66AD9962E4C7}" srcId="{57FA3FCB-BDB0-4E2E-A882-A71C8E6BB222}" destId="{B09DFBFF-ABC3-4BE5-BF77-6CFD9B727A16}" srcOrd="2" destOrd="0" parTransId="{E70C1871-2F74-4A20-A64D-ED02506EE116}" sibTransId="{A678EE06-360D-4771-AD83-CB55F0130656}"/>
    <dgm:cxn modelId="{E42C4F62-E346-42F7-B1EE-08D12677A2AC}" type="presOf" srcId="{1E7022C2-8064-487D-9BE1-BA436581D3BF}" destId="{2D1C79D5-D662-47E9-B5EF-F3DFD5837667}" srcOrd="0" destOrd="0" presId="urn:microsoft.com/office/officeart/2005/8/layout/orgChart1"/>
    <dgm:cxn modelId="{0B7BFD6D-3269-49FE-8037-FEEF92B84BF6}" type="presOf" srcId="{1E7022C2-8064-487D-9BE1-BA436581D3BF}" destId="{01B77BC0-9445-466C-B74B-F7CB94DDCB62}" srcOrd="1" destOrd="0" presId="urn:microsoft.com/office/officeart/2005/8/layout/orgChart1"/>
    <dgm:cxn modelId="{78C15659-B825-4834-B37E-8DC288C9AC5C}" srcId="{57FA3FCB-BDB0-4E2E-A882-A71C8E6BB222}" destId="{1E7022C2-8064-487D-9BE1-BA436581D3BF}" srcOrd="1" destOrd="0" parTransId="{75C72F18-AFCF-4498-A1DF-3C8D58E6D8EC}" sibTransId="{01572AFE-2F44-48C9-A319-FD6F73F3A9E8}"/>
    <dgm:cxn modelId="{FDDAB884-3D5E-433F-ABF8-F1A850C31EED}" type="presOf" srcId="{75C72F18-AFCF-4498-A1DF-3C8D58E6D8EC}" destId="{547A9666-4E97-4DE1-A78A-9EEF8B62A135}" srcOrd="0" destOrd="0" presId="urn:microsoft.com/office/officeart/2005/8/layout/orgChart1"/>
    <dgm:cxn modelId="{276CF59F-B53B-4398-92E4-66A473797314}" type="presOf" srcId="{FA7B52EE-CB38-4186-B5FA-3F501758A1CA}" destId="{FFF46772-C776-43F5-81F3-61FB944B47C6}" srcOrd="0" destOrd="0" presId="urn:microsoft.com/office/officeart/2005/8/layout/orgChart1"/>
    <dgm:cxn modelId="{FB71BEAB-410D-4D1A-B552-30BC98C65139}" type="presOf" srcId="{FA7B52EE-CB38-4186-B5FA-3F501758A1CA}" destId="{7ABAA245-2F0B-4F27-ACBF-6BA0263E59CA}" srcOrd="1" destOrd="0" presId="urn:microsoft.com/office/officeart/2005/8/layout/orgChart1"/>
    <dgm:cxn modelId="{7B52D6AD-AF80-4AB6-8570-75FFF6F4287C}" srcId="{19898EAA-12BD-4401-B41D-F39CCEB6420B}" destId="{FA7B52EE-CB38-4186-B5FA-3F501758A1CA}" srcOrd="1" destOrd="0" parTransId="{4107EF1F-5388-430B-A58C-95DC8D63F352}" sibTransId="{D2F5699E-D09E-4762-9494-ADC9E81B70C7}"/>
    <dgm:cxn modelId="{3172FFAE-0F4D-49B1-A78A-7796AEEC0519}" type="presOf" srcId="{B09DFBFF-ABC3-4BE5-BF77-6CFD9B727A16}" destId="{FE9A6CEF-A0E8-46AC-A974-EE90CAFEED03}" srcOrd="1" destOrd="0" presId="urn:microsoft.com/office/officeart/2005/8/layout/orgChart1"/>
    <dgm:cxn modelId="{FF3A15BD-370E-4E79-9ED0-54150A79F479}" type="presOf" srcId="{3C210283-F26E-4290-A76A-219DEDC4C20A}" destId="{EF9F5534-6834-4380-9AC2-2FA1E61E2B7F}" srcOrd="0" destOrd="0" presId="urn:microsoft.com/office/officeart/2005/8/layout/orgChart1"/>
    <dgm:cxn modelId="{6DE7DFC5-3B4F-4E9B-95B8-2426123C1D97}" type="presOf" srcId="{57FA3FCB-BDB0-4E2E-A882-A71C8E6BB222}" destId="{0B01C017-B040-4BC8-A1B8-92E58D1587F1}" srcOrd="1" destOrd="0" presId="urn:microsoft.com/office/officeart/2005/8/layout/orgChart1"/>
    <dgm:cxn modelId="{2B47C4D1-BDBB-4BB3-9CDC-AED0B87EE7D7}" type="presOf" srcId="{19898EAA-12BD-4401-B41D-F39CCEB6420B}" destId="{D23C6CA9-86BF-4FC0-9A06-EC53DDEBA6C5}" srcOrd="0" destOrd="0" presId="urn:microsoft.com/office/officeart/2005/8/layout/orgChart1"/>
    <dgm:cxn modelId="{E60061E9-0FB9-4173-9939-36B072DE6E10}" type="presOf" srcId="{57FA3FCB-BDB0-4E2E-A882-A71C8E6BB222}" destId="{0F5A3EB3-EFB8-483E-8D5E-417D836DA15E}" srcOrd="0" destOrd="0" presId="urn:microsoft.com/office/officeart/2005/8/layout/orgChart1"/>
    <dgm:cxn modelId="{CD591AEA-2E65-49C4-AD08-0A551251E242}" type="presOf" srcId="{9E3C8E34-1E05-48FC-8EE0-3AB6648F09D2}" destId="{051D2E1F-4B1D-473E-99D0-2BD0F3ADA4D2}" srcOrd="1" destOrd="0" presId="urn:microsoft.com/office/officeart/2005/8/layout/orgChart1"/>
    <dgm:cxn modelId="{A1F952EA-C286-43BA-A21A-5CB232C492C4}" type="presOf" srcId="{B09DFBFF-ABC3-4BE5-BF77-6CFD9B727A16}" destId="{AADB0FAD-3747-429E-8860-A968F1CF422B}" srcOrd="0" destOrd="0" presId="urn:microsoft.com/office/officeart/2005/8/layout/orgChart1"/>
    <dgm:cxn modelId="{E0C92F30-4312-42B0-8FE8-116C46EBC005}" type="presParOf" srcId="{D23C6CA9-86BF-4FC0-9A06-EC53DDEBA6C5}" destId="{A50E5A31-75DF-4FD9-8DF3-0C40B8C3F86E}" srcOrd="0" destOrd="0" presId="urn:microsoft.com/office/officeart/2005/8/layout/orgChart1"/>
    <dgm:cxn modelId="{F3F0184A-8B6B-41F7-A99A-EA002A3A2612}" type="presParOf" srcId="{A50E5A31-75DF-4FD9-8DF3-0C40B8C3F86E}" destId="{638E9748-E31A-42D8-B12E-29106906A3D7}" srcOrd="0" destOrd="0" presId="urn:microsoft.com/office/officeart/2005/8/layout/orgChart1"/>
    <dgm:cxn modelId="{5A328F92-9F02-48E8-95FA-E9EC2CF04636}" type="presParOf" srcId="{638E9748-E31A-42D8-B12E-29106906A3D7}" destId="{0F5A3EB3-EFB8-483E-8D5E-417D836DA15E}" srcOrd="0" destOrd="0" presId="urn:microsoft.com/office/officeart/2005/8/layout/orgChart1"/>
    <dgm:cxn modelId="{9A87DE57-AB68-4D38-A7C5-B6AD65339AB9}" type="presParOf" srcId="{638E9748-E31A-42D8-B12E-29106906A3D7}" destId="{0B01C017-B040-4BC8-A1B8-92E58D1587F1}" srcOrd="1" destOrd="0" presId="urn:microsoft.com/office/officeart/2005/8/layout/orgChart1"/>
    <dgm:cxn modelId="{D1781CA9-8250-4ED4-B6C4-418BF822E931}" type="presParOf" srcId="{A50E5A31-75DF-4FD9-8DF3-0C40B8C3F86E}" destId="{CD8CFF71-B8AC-492B-AEE1-E913C5341232}" srcOrd="1" destOrd="0" presId="urn:microsoft.com/office/officeart/2005/8/layout/orgChart1"/>
    <dgm:cxn modelId="{9D8FC0CA-5E6D-4326-A81D-FAFF66A266F8}" type="presParOf" srcId="{CD8CFF71-B8AC-492B-AEE1-E913C5341232}" destId="{547A9666-4E97-4DE1-A78A-9EEF8B62A135}" srcOrd="0" destOrd="0" presId="urn:microsoft.com/office/officeart/2005/8/layout/orgChart1"/>
    <dgm:cxn modelId="{E5C98142-BD45-4598-B5E1-1B7276715A09}" type="presParOf" srcId="{CD8CFF71-B8AC-492B-AEE1-E913C5341232}" destId="{1DDA9EFA-634E-454C-927E-1BE5A0A3895C}" srcOrd="1" destOrd="0" presId="urn:microsoft.com/office/officeart/2005/8/layout/orgChart1"/>
    <dgm:cxn modelId="{DA160DA6-5842-4469-B7AB-A9F9DC822968}" type="presParOf" srcId="{1DDA9EFA-634E-454C-927E-1BE5A0A3895C}" destId="{D7436806-580B-44DD-8CEA-89BDFCC40D1C}" srcOrd="0" destOrd="0" presId="urn:microsoft.com/office/officeart/2005/8/layout/orgChart1"/>
    <dgm:cxn modelId="{489B33C7-689D-4848-9F27-8C232903232D}" type="presParOf" srcId="{D7436806-580B-44DD-8CEA-89BDFCC40D1C}" destId="{2D1C79D5-D662-47E9-B5EF-F3DFD5837667}" srcOrd="0" destOrd="0" presId="urn:microsoft.com/office/officeart/2005/8/layout/orgChart1"/>
    <dgm:cxn modelId="{9D10792E-43D1-4DD1-A222-71F1B0B965FE}" type="presParOf" srcId="{D7436806-580B-44DD-8CEA-89BDFCC40D1C}" destId="{01B77BC0-9445-466C-B74B-F7CB94DDCB62}" srcOrd="1" destOrd="0" presId="urn:microsoft.com/office/officeart/2005/8/layout/orgChart1"/>
    <dgm:cxn modelId="{ED41253F-845B-4494-AC67-0CFA0B61AC75}" type="presParOf" srcId="{1DDA9EFA-634E-454C-927E-1BE5A0A3895C}" destId="{A57FFB44-0F1A-40A4-801B-747E9FBE9E74}" srcOrd="1" destOrd="0" presId="urn:microsoft.com/office/officeart/2005/8/layout/orgChart1"/>
    <dgm:cxn modelId="{02172526-B908-4DFF-AEEC-68CA5BA480AF}" type="presParOf" srcId="{1DDA9EFA-634E-454C-927E-1BE5A0A3895C}" destId="{B1F0F587-F70F-43CB-8851-5D0CA7869B94}" srcOrd="2" destOrd="0" presId="urn:microsoft.com/office/officeart/2005/8/layout/orgChart1"/>
    <dgm:cxn modelId="{94FE6ECC-F182-4D38-9E9F-FFF00A1640A2}" type="presParOf" srcId="{CD8CFF71-B8AC-492B-AEE1-E913C5341232}" destId="{AD6E5359-B2B4-406F-9E5C-C81494B00F00}" srcOrd="2" destOrd="0" presId="urn:microsoft.com/office/officeart/2005/8/layout/orgChart1"/>
    <dgm:cxn modelId="{E16D8E41-A9FA-4420-ABB3-52141E967B25}" type="presParOf" srcId="{CD8CFF71-B8AC-492B-AEE1-E913C5341232}" destId="{E6F8386D-F8C2-4118-BFD6-C7C1A41F006D}" srcOrd="3" destOrd="0" presId="urn:microsoft.com/office/officeart/2005/8/layout/orgChart1"/>
    <dgm:cxn modelId="{5442AE59-D54C-481F-BD58-CF4CA226BEC8}" type="presParOf" srcId="{E6F8386D-F8C2-4118-BFD6-C7C1A41F006D}" destId="{B9BAC3C5-F362-49EE-A501-7F25C21423A0}" srcOrd="0" destOrd="0" presId="urn:microsoft.com/office/officeart/2005/8/layout/orgChart1"/>
    <dgm:cxn modelId="{BF4EFCBA-7BB3-4232-B938-62DB4B113FB0}" type="presParOf" srcId="{B9BAC3C5-F362-49EE-A501-7F25C21423A0}" destId="{AADB0FAD-3747-429E-8860-A968F1CF422B}" srcOrd="0" destOrd="0" presId="urn:microsoft.com/office/officeart/2005/8/layout/orgChart1"/>
    <dgm:cxn modelId="{4E514B7B-F5CE-4019-91FE-52999B1498A6}" type="presParOf" srcId="{B9BAC3C5-F362-49EE-A501-7F25C21423A0}" destId="{FE9A6CEF-A0E8-46AC-A974-EE90CAFEED03}" srcOrd="1" destOrd="0" presId="urn:microsoft.com/office/officeart/2005/8/layout/orgChart1"/>
    <dgm:cxn modelId="{C03BB4CB-6284-45AC-9504-5076BB676487}" type="presParOf" srcId="{E6F8386D-F8C2-4118-BFD6-C7C1A41F006D}" destId="{00383A60-078D-4895-A39D-EAFCE6B0DF3E}" srcOrd="1" destOrd="0" presId="urn:microsoft.com/office/officeart/2005/8/layout/orgChart1"/>
    <dgm:cxn modelId="{116BC105-C096-476E-8164-E8F6581A2B9E}" type="presParOf" srcId="{E6F8386D-F8C2-4118-BFD6-C7C1A41F006D}" destId="{70576EBE-78EA-4145-8A17-A8B023399F3F}" srcOrd="2" destOrd="0" presId="urn:microsoft.com/office/officeart/2005/8/layout/orgChart1"/>
    <dgm:cxn modelId="{21C27083-823A-4FDF-BA8A-89E990442B91}" type="presParOf" srcId="{A50E5A31-75DF-4FD9-8DF3-0C40B8C3F86E}" destId="{9A6992ED-F3E6-488C-908E-5AB3FC473C78}" srcOrd="2" destOrd="0" presId="urn:microsoft.com/office/officeart/2005/8/layout/orgChart1"/>
    <dgm:cxn modelId="{5CCEE883-9531-4BD9-95CC-9E554B25B70B}" type="presParOf" srcId="{9A6992ED-F3E6-488C-908E-5AB3FC473C78}" destId="{EF9F5534-6834-4380-9AC2-2FA1E61E2B7F}" srcOrd="0" destOrd="0" presId="urn:microsoft.com/office/officeart/2005/8/layout/orgChart1"/>
    <dgm:cxn modelId="{9F9DDB52-5ADC-4598-80B4-271ABFE55660}" type="presParOf" srcId="{9A6992ED-F3E6-488C-908E-5AB3FC473C78}" destId="{B4C798E6-1292-4F82-BCAD-086FC36A621D}" srcOrd="1" destOrd="0" presId="urn:microsoft.com/office/officeart/2005/8/layout/orgChart1"/>
    <dgm:cxn modelId="{05187E1A-C2C5-4F28-921F-9A74454F3CA6}" type="presParOf" srcId="{B4C798E6-1292-4F82-BCAD-086FC36A621D}" destId="{F60A22B8-6A32-4DA4-A3FF-DA31693CCC33}" srcOrd="0" destOrd="0" presId="urn:microsoft.com/office/officeart/2005/8/layout/orgChart1"/>
    <dgm:cxn modelId="{5353260F-5C70-4279-9652-CCFB87DDC33C}" type="presParOf" srcId="{F60A22B8-6A32-4DA4-A3FF-DA31693CCC33}" destId="{0A3EFA51-747F-4C24-BD2F-115171CD2216}" srcOrd="0" destOrd="0" presId="urn:microsoft.com/office/officeart/2005/8/layout/orgChart1"/>
    <dgm:cxn modelId="{7B36EA6A-4D7A-4BF4-9C13-89B5939A1204}" type="presParOf" srcId="{F60A22B8-6A32-4DA4-A3FF-DA31693CCC33}" destId="{051D2E1F-4B1D-473E-99D0-2BD0F3ADA4D2}" srcOrd="1" destOrd="0" presId="urn:microsoft.com/office/officeart/2005/8/layout/orgChart1"/>
    <dgm:cxn modelId="{1173F3B2-EBAC-4C87-A19A-547AEB6FD987}" type="presParOf" srcId="{B4C798E6-1292-4F82-BCAD-086FC36A621D}" destId="{2D895D21-B0A6-45DB-AE64-28D9C3D6C986}" srcOrd="1" destOrd="0" presId="urn:microsoft.com/office/officeart/2005/8/layout/orgChart1"/>
    <dgm:cxn modelId="{FF2E5FF3-8D4E-4A3A-A151-E2B4CC2EF754}" type="presParOf" srcId="{B4C798E6-1292-4F82-BCAD-086FC36A621D}" destId="{455FB198-A9DE-4FE5-A150-63E2AC01E63F}" srcOrd="2" destOrd="0" presId="urn:microsoft.com/office/officeart/2005/8/layout/orgChart1"/>
    <dgm:cxn modelId="{267BE0CB-3799-4DDD-9114-E934E479BDFD}" type="presParOf" srcId="{D23C6CA9-86BF-4FC0-9A06-EC53DDEBA6C5}" destId="{BDBEC925-8EAA-4390-A7FD-73A37E1F0896}" srcOrd="1" destOrd="0" presId="urn:microsoft.com/office/officeart/2005/8/layout/orgChart1"/>
    <dgm:cxn modelId="{54B55540-20BF-4802-B02E-DD6A5B0E2C5E}" type="presParOf" srcId="{BDBEC925-8EAA-4390-A7FD-73A37E1F0896}" destId="{F95B94E4-F545-455B-9AC9-6917AA9E8A50}" srcOrd="0" destOrd="0" presId="urn:microsoft.com/office/officeart/2005/8/layout/orgChart1"/>
    <dgm:cxn modelId="{B9FC41A6-F08F-4C9B-9A13-306E8A8CB50B}" type="presParOf" srcId="{F95B94E4-F545-455B-9AC9-6917AA9E8A50}" destId="{FFF46772-C776-43F5-81F3-61FB944B47C6}" srcOrd="0" destOrd="0" presId="urn:microsoft.com/office/officeart/2005/8/layout/orgChart1"/>
    <dgm:cxn modelId="{9CF0B073-D90C-4322-BB9D-9EB8FD871C67}" type="presParOf" srcId="{F95B94E4-F545-455B-9AC9-6917AA9E8A50}" destId="{7ABAA245-2F0B-4F27-ACBF-6BA0263E59CA}" srcOrd="1" destOrd="0" presId="urn:microsoft.com/office/officeart/2005/8/layout/orgChart1"/>
    <dgm:cxn modelId="{C6969689-1160-487B-8C1D-8A7F0D8E3217}" type="presParOf" srcId="{BDBEC925-8EAA-4390-A7FD-73A37E1F0896}" destId="{136980F4-019F-4495-A347-FF575364B458}" srcOrd="1" destOrd="0" presId="urn:microsoft.com/office/officeart/2005/8/layout/orgChart1"/>
    <dgm:cxn modelId="{E46973D5-E9AF-4700-95AC-9F98C5FA91DD}" type="presParOf" srcId="{BDBEC925-8EAA-4390-A7FD-73A37E1F0896}" destId="{7C5C626B-0FC0-43AD-8A5C-CF8DC949DF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4F50F0-3772-415B-9D7C-A1EED9FF657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B77094F4-A889-4D18-B22F-D2924DA08E13}">
      <dgm:prSet phldrT="[Testo]" custT="1"/>
      <dgm:spPr/>
      <dgm:t>
        <a:bodyPr/>
        <a:lstStyle/>
        <a:p>
          <a:r>
            <a:rPr lang="it-IT" sz="4000" dirty="0"/>
            <a:t>Digiuno </a:t>
          </a:r>
        </a:p>
      </dgm:t>
    </dgm:pt>
    <dgm:pt modelId="{7A0F5EA6-D063-45D3-BC5B-FEED5F4CAC54}" type="parTrans" cxnId="{19757ECB-DF36-4053-A19B-D6FAB2BDFF40}">
      <dgm:prSet/>
      <dgm:spPr/>
      <dgm:t>
        <a:bodyPr/>
        <a:lstStyle/>
        <a:p>
          <a:endParaRPr lang="it-IT"/>
        </a:p>
      </dgm:t>
    </dgm:pt>
    <dgm:pt modelId="{9494D094-59A7-42B4-86DF-170983EF5ED7}" type="sibTrans" cxnId="{19757ECB-DF36-4053-A19B-D6FAB2BDFF40}">
      <dgm:prSet/>
      <dgm:spPr/>
      <dgm:t>
        <a:bodyPr/>
        <a:lstStyle/>
        <a:p>
          <a:endParaRPr lang="it-IT"/>
        </a:p>
      </dgm:t>
    </dgm:pt>
    <dgm:pt modelId="{7DB96259-2E48-4146-8E2B-FC536C6D83C8}">
      <dgm:prSet phldrT="[Testo]" custT="1"/>
      <dgm:spPr/>
      <dgm:t>
        <a:bodyPr/>
        <a:lstStyle/>
        <a:p>
          <a:r>
            <a:rPr lang="it-IT" sz="1600" dirty="0"/>
            <a:t>Somministrare dieta a base di minestrina,</a:t>
          </a:r>
        </a:p>
        <a:p>
          <a:r>
            <a:rPr lang="it-IT" sz="1600" dirty="0"/>
            <a:t>semolino o the, la sera precedente l’intervento.</a:t>
          </a:r>
        </a:p>
        <a:p>
          <a:r>
            <a:rPr lang="it-IT" sz="1600" dirty="0"/>
            <a:t>• Sospendere la somministrazione di ogni</a:t>
          </a:r>
        </a:p>
        <a:p>
          <a:r>
            <a:rPr lang="it-IT" sz="1600" dirty="0"/>
            <a:t>alimento 8 ore prima dell’orario previsto per</a:t>
          </a:r>
        </a:p>
        <a:p>
          <a:r>
            <a:rPr lang="it-IT" sz="1600" dirty="0"/>
            <a:t>l’intervento.</a:t>
          </a:r>
        </a:p>
        <a:p>
          <a:r>
            <a:rPr lang="it-IT" sz="1600" dirty="0"/>
            <a:t>• Segnalare ogni interruzione del digiuno</a:t>
          </a:r>
        </a:p>
        <a:p>
          <a:r>
            <a:rPr lang="it-IT" sz="1600" dirty="0"/>
            <a:t>completo all’anestesista.</a:t>
          </a:r>
        </a:p>
        <a:p>
          <a:r>
            <a:rPr lang="it-IT" sz="1600" dirty="0"/>
            <a:t>• Durante il periodo di digiuno possono essere</a:t>
          </a:r>
        </a:p>
        <a:p>
          <a:r>
            <a:rPr lang="it-IT" sz="1600" dirty="0"/>
            <a:t>somministrati i farmaci prescritti, sia per via</a:t>
          </a:r>
        </a:p>
        <a:p>
          <a:r>
            <a:rPr lang="it-IT" sz="1600" dirty="0"/>
            <a:t>parenterale che per via orale.</a:t>
          </a:r>
        </a:p>
      </dgm:t>
    </dgm:pt>
    <dgm:pt modelId="{9A203C02-F3B9-4049-B817-94336AF05089}" type="parTrans" cxnId="{09D8DD8F-EF58-4BC6-87F4-D830EEB37408}">
      <dgm:prSet/>
      <dgm:spPr/>
      <dgm:t>
        <a:bodyPr/>
        <a:lstStyle/>
        <a:p>
          <a:endParaRPr lang="it-IT"/>
        </a:p>
      </dgm:t>
    </dgm:pt>
    <dgm:pt modelId="{5DADA505-DFF0-41BB-B5FD-D78E675891AD}" type="sibTrans" cxnId="{09D8DD8F-EF58-4BC6-87F4-D830EEB37408}">
      <dgm:prSet/>
      <dgm:spPr/>
      <dgm:t>
        <a:bodyPr/>
        <a:lstStyle/>
        <a:p>
          <a:endParaRPr lang="it-IT"/>
        </a:p>
      </dgm:t>
    </dgm:pt>
    <dgm:pt modelId="{1E829C07-2399-455A-8132-B337CC143DC5}">
      <dgm:prSet phldrT="[Testo]" custT="1"/>
      <dgm:spPr/>
      <dgm:t>
        <a:bodyPr/>
        <a:lstStyle/>
        <a:p>
          <a:r>
            <a:rPr lang="it-IT" sz="1800" dirty="0"/>
            <a:t>INTERVENTO IN ANESTESIA GENERALE O</a:t>
          </a:r>
        </a:p>
        <a:p>
          <a:r>
            <a:rPr lang="it-IT" sz="1800" dirty="0"/>
            <a:t>REGIONALE (PERIDURALE, DI PLESSO)</a:t>
          </a:r>
        </a:p>
      </dgm:t>
    </dgm:pt>
    <dgm:pt modelId="{00E8C8E1-D4F2-4C1D-872F-A12ABBF85D09}" type="parTrans" cxnId="{4CA05A09-EE29-4912-8F16-959EB3AB50EB}">
      <dgm:prSet/>
      <dgm:spPr/>
      <dgm:t>
        <a:bodyPr/>
        <a:lstStyle/>
        <a:p>
          <a:endParaRPr lang="it-IT"/>
        </a:p>
      </dgm:t>
    </dgm:pt>
    <dgm:pt modelId="{43DE876C-EF00-4A83-BE2D-3D164124965A}" type="sibTrans" cxnId="{4CA05A09-EE29-4912-8F16-959EB3AB50EB}">
      <dgm:prSet/>
      <dgm:spPr/>
      <dgm:t>
        <a:bodyPr/>
        <a:lstStyle/>
        <a:p>
          <a:endParaRPr lang="it-IT"/>
        </a:p>
      </dgm:t>
    </dgm:pt>
    <dgm:pt modelId="{113909F3-C582-490C-B7D7-D425E96F0B0B}">
      <dgm:prSet phldrT="[Testo]" custT="1"/>
      <dgm:spPr/>
      <dgm:t>
        <a:bodyPr/>
        <a:lstStyle/>
        <a:p>
          <a:r>
            <a:rPr lang="it-IT" sz="1600" dirty="0"/>
            <a:t>Ai bambini e/o neonati, possono essere</a:t>
          </a:r>
        </a:p>
        <a:p>
          <a:r>
            <a:rPr lang="it-IT" sz="1600" dirty="0"/>
            <a:t>somministrate, nelle 24 ore precedenti</a:t>
          </a:r>
        </a:p>
        <a:p>
          <a:r>
            <a:rPr lang="it-IT" sz="1600" dirty="0"/>
            <a:t>l’intervento, soluzioni zuccherine, la cui</a:t>
          </a:r>
        </a:p>
        <a:p>
          <a:r>
            <a:rPr lang="it-IT" sz="1600" dirty="0"/>
            <a:t>somministrazione dovrà comunque essere</a:t>
          </a:r>
        </a:p>
        <a:p>
          <a:r>
            <a:rPr lang="it-IT" sz="1600" dirty="0"/>
            <a:t>sospesa 4 ore prima dell’entrata in sala</a:t>
          </a:r>
        </a:p>
        <a:p>
          <a:r>
            <a:rPr lang="it-IT" sz="1600" dirty="0"/>
            <a:t>operatoria.</a:t>
          </a:r>
        </a:p>
        <a:p>
          <a:r>
            <a:rPr lang="it-IT" sz="1600" dirty="0"/>
            <a:t>• Per il paziente diabetico attenersi</a:t>
          </a:r>
        </a:p>
        <a:p>
          <a:r>
            <a:rPr lang="it-IT" sz="1600" dirty="0"/>
            <a:t>scrupolosamente alle indicazioni del</a:t>
          </a:r>
        </a:p>
        <a:p>
          <a:r>
            <a:rPr lang="it-IT" sz="1600" dirty="0"/>
            <a:t>diabetologo e/o dell’anestesista.</a:t>
          </a:r>
        </a:p>
      </dgm:t>
    </dgm:pt>
    <dgm:pt modelId="{A3F1EDF5-EB95-4487-A896-0B3AE6564003}" type="parTrans" cxnId="{5519BE76-C58C-4486-AC94-0043DC67028D}">
      <dgm:prSet/>
      <dgm:spPr/>
      <dgm:t>
        <a:bodyPr/>
        <a:lstStyle/>
        <a:p>
          <a:endParaRPr lang="it-IT"/>
        </a:p>
      </dgm:t>
    </dgm:pt>
    <dgm:pt modelId="{5A08BEC1-2ECC-4F48-AD48-258B0058CD78}" type="sibTrans" cxnId="{5519BE76-C58C-4486-AC94-0043DC67028D}">
      <dgm:prSet/>
      <dgm:spPr/>
      <dgm:t>
        <a:bodyPr/>
        <a:lstStyle/>
        <a:p>
          <a:endParaRPr lang="it-IT"/>
        </a:p>
      </dgm:t>
    </dgm:pt>
    <dgm:pt modelId="{79FE808A-EACC-43B1-A268-C64093D9AF07}" type="pres">
      <dgm:prSet presAssocID="{B14F50F0-3772-415B-9D7C-A1EED9FF6577}" presName="mainComposite" presStyleCnt="0">
        <dgm:presLayoutVars>
          <dgm:chPref val="1"/>
          <dgm:dir/>
          <dgm:animOne val="branch"/>
          <dgm:animLvl val="lvl"/>
          <dgm:resizeHandles val="exact"/>
        </dgm:presLayoutVars>
      </dgm:prSet>
      <dgm:spPr/>
    </dgm:pt>
    <dgm:pt modelId="{C50F893E-BDDF-48F6-9FD3-27486B74EEEA}" type="pres">
      <dgm:prSet presAssocID="{B14F50F0-3772-415B-9D7C-A1EED9FF6577}" presName="hierFlow" presStyleCnt="0"/>
      <dgm:spPr/>
    </dgm:pt>
    <dgm:pt modelId="{85F36278-6D19-4E5D-AAEB-E663FFF4DCB8}" type="pres">
      <dgm:prSet presAssocID="{B14F50F0-3772-415B-9D7C-A1EED9FF6577}" presName="hierChild1" presStyleCnt="0">
        <dgm:presLayoutVars>
          <dgm:chPref val="1"/>
          <dgm:animOne val="branch"/>
          <dgm:animLvl val="lvl"/>
        </dgm:presLayoutVars>
      </dgm:prSet>
      <dgm:spPr/>
    </dgm:pt>
    <dgm:pt modelId="{95069A4E-2E1B-4AB5-8C67-6AC3DE516572}" type="pres">
      <dgm:prSet presAssocID="{B77094F4-A889-4D18-B22F-D2924DA08E13}" presName="Name14" presStyleCnt="0"/>
      <dgm:spPr/>
    </dgm:pt>
    <dgm:pt modelId="{5C1E636D-6E3B-4666-9EBC-55BD67E21FBD}" type="pres">
      <dgm:prSet presAssocID="{B77094F4-A889-4D18-B22F-D2924DA08E13}" presName="level1Shape" presStyleLbl="node0" presStyleIdx="0" presStyleCnt="1" custScaleX="278256" custLinFactNeighborX="29614" custLinFactNeighborY="-3074">
        <dgm:presLayoutVars>
          <dgm:chPref val="3"/>
        </dgm:presLayoutVars>
      </dgm:prSet>
      <dgm:spPr/>
    </dgm:pt>
    <dgm:pt modelId="{E2949D9F-6A2C-4439-A897-83959FB34B23}" type="pres">
      <dgm:prSet presAssocID="{B77094F4-A889-4D18-B22F-D2924DA08E13}" presName="hierChild2" presStyleCnt="0"/>
      <dgm:spPr/>
    </dgm:pt>
    <dgm:pt modelId="{D329F8D9-28CB-4C9C-AD9E-F5A2BF2F7A67}" type="pres">
      <dgm:prSet presAssocID="{9A203C02-F3B9-4049-B817-94336AF05089}" presName="Name19" presStyleLbl="parChTrans1D2" presStyleIdx="0" presStyleCnt="2"/>
      <dgm:spPr/>
    </dgm:pt>
    <dgm:pt modelId="{35AF6AEC-F2BD-41D0-B924-01C227284D18}" type="pres">
      <dgm:prSet presAssocID="{7DB96259-2E48-4146-8E2B-FC536C6D83C8}" presName="Name21" presStyleCnt="0"/>
      <dgm:spPr/>
    </dgm:pt>
    <dgm:pt modelId="{78DDC6F9-1967-4494-8560-A0674DEF6E7E}" type="pres">
      <dgm:prSet presAssocID="{7DB96259-2E48-4146-8E2B-FC536C6D83C8}" presName="level2Shape" presStyleLbl="node2" presStyleIdx="0" presStyleCnt="2" custScaleX="355101" custScaleY="388508" custLinFactY="33921" custLinFactNeighborX="-3233" custLinFactNeighborY="100000"/>
      <dgm:spPr/>
    </dgm:pt>
    <dgm:pt modelId="{7DC53E9B-3F0D-4503-A3C2-20217240E848}" type="pres">
      <dgm:prSet presAssocID="{7DB96259-2E48-4146-8E2B-FC536C6D83C8}" presName="hierChild3" presStyleCnt="0"/>
      <dgm:spPr/>
    </dgm:pt>
    <dgm:pt modelId="{980E0BDA-0582-4658-A90C-06889E221D41}" type="pres">
      <dgm:prSet presAssocID="{00E8C8E1-D4F2-4C1D-872F-A12ABBF85D09}" presName="Name19" presStyleLbl="parChTrans1D2" presStyleIdx="1" presStyleCnt="2"/>
      <dgm:spPr/>
    </dgm:pt>
    <dgm:pt modelId="{DB0CCCDD-8D5F-46D5-BB1B-EDE3BD609980}" type="pres">
      <dgm:prSet presAssocID="{1E829C07-2399-455A-8132-B337CC143DC5}" presName="Name21" presStyleCnt="0"/>
      <dgm:spPr/>
    </dgm:pt>
    <dgm:pt modelId="{E6444198-DEA1-4C01-9FA1-A26C6B41A25E}" type="pres">
      <dgm:prSet presAssocID="{1E829C07-2399-455A-8132-B337CC143DC5}" presName="level2Shape" presStyleLbl="node2" presStyleIdx="1" presStyleCnt="2" custScaleX="316271" custLinFactX="-58382" custLinFactNeighborX="-100000" custLinFactNeighborY="-29143"/>
      <dgm:spPr/>
    </dgm:pt>
    <dgm:pt modelId="{232CA399-A518-478A-B8DE-B953362B249E}" type="pres">
      <dgm:prSet presAssocID="{1E829C07-2399-455A-8132-B337CC143DC5}" presName="hierChild3" presStyleCnt="0"/>
      <dgm:spPr/>
    </dgm:pt>
    <dgm:pt modelId="{C3D2C763-29D7-4909-B374-0DB8800F4660}" type="pres">
      <dgm:prSet presAssocID="{A3F1EDF5-EB95-4487-A896-0B3AE6564003}" presName="Name19" presStyleLbl="parChTrans1D3" presStyleIdx="0" presStyleCnt="1"/>
      <dgm:spPr/>
    </dgm:pt>
    <dgm:pt modelId="{DAEF1960-B814-4E57-912C-436737A610E6}" type="pres">
      <dgm:prSet presAssocID="{113909F3-C582-490C-B7D7-D425E96F0B0B}" presName="Name21" presStyleCnt="0"/>
      <dgm:spPr/>
    </dgm:pt>
    <dgm:pt modelId="{2702B45D-09BC-4937-B140-32D15A4C2621}" type="pres">
      <dgm:prSet presAssocID="{113909F3-C582-490C-B7D7-D425E96F0B0B}" presName="level2Shape" presStyleLbl="node3" presStyleIdx="0" presStyleCnt="1" custScaleX="342347" custScaleY="398968" custLinFactNeighborX="14381" custLinFactNeighborY="-9571"/>
      <dgm:spPr/>
    </dgm:pt>
    <dgm:pt modelId="{2BBA51B5-81EB-4FF9-9FA0-56E670C93FE1}" type="pres">
      <dgm:prSet presAssocID="{113909F3-C582-490C-B7D7-D425E96F0B0B}" presName="hierChild3" presStyleCnt="0"/>
      <dgm:spPr/>
    </dgm:pt>
    <dgm:pt modelId="{2F3E7BD0-5C49-4CD3-8F1E-CF70DE9B0585}" type="pres">
      <dgm:prSet presAssocID="{B14F50F0-3772-415B-9D7C-A1EED9FF6577}" presName="bgShapesFlow" presStyleCnt="0"/>
      <dgm:spPr/>
    </dgm:pt>
  </dgm:ptLst>
  <dgm:cxnLst>
    <dgm:cxn modelId="{4CA05A09-EE29-4912-8F16-959EB3AB50EB}" srcId="{B77094F4-A889-4D18-B22F-D2924DA08E13}" destId="{1E829C07-2399-455A-8132-B337CC143DC5}" srcOrd="1" destOrd="0" parTransId="{00E8C8E1-D4F2-4C1D-872F-A12ABBF85D09}" sibTransId="{43DE876C-EF00-4A83-BE2D-3D164124965A}"/>
    <dgm:cxn modelId="{DAB4C009-BDE2-4D54-A873-898C209C00C2}" type="presOf" srcId="{113909F3-C582-490C-B7D7-D425E96F0B0B}" destId="{2702B45D-09BC-4937-B140-32D15A4C2621}" srcOrd="0" destOrd="0" presId="urn:microsoft.com/office/officeart/2005/8/layout/hierarchy6"/>
    <dgm:cxn modelId="{A6CBC20D-7E7C-4FA8-B732-4721C655D952}" type="presOf" srcId="{7DB96259-2E48-4146-8E2B-FC536C6D83C8}" destId="{78DDC6F9-1967-4494-8560-A0674DEF6E7E}" srcOrd="0" destOrd="0" presId="urn:microsoft.com/office/officeart/2005/8/layout/hierarchy6"/>
    <dgm:cxn modelId="{092FD613-225F-451D-8297-CF41915E6D9B}" type="presOf" srcId="{00E8C8E1-D4F2-4C1D-872F-A12ABBF85D09}" destId="{980E0BDA-0582-4658-A90C-06889E221D41}" srcOrd="0" destOrd="0" presId="urn:microsoft.com/office/officeart/2005/8/layout/hierarchy6"/>
    <dgm:cxn modelId="{7BCC9A25-7C0A-4B2E-8DD1-803D94F94508}" type="presOf" srcId="{9A203C02-F3B9-4049-B817-94336AF05089}" destId="{D329F8D9-28CB-4C9C-AD9E-F5A2BF2F7A67}" srcOrd="0" destOrd="0" presId="urn:microsoft.com/office/officeart/2005/8/layout/hierarchy6"/>
    <dgm:cxn modelId="{CBDF3751-F2D0-4A56-87E5-407103AEFCCD}" type="presOf" srcId="{1E829C07-2399-455A-8132-B337CC143DC5}" destId="{E6444198-DEA1-4C01-9FA1-A26C6B41A25E}" srcOrd="0" destOrd="0" presId="urn:microsoft.com/office/officeart/2005/8/layout/hierarchy6"/>
    <dgm:cxn modelId="{1F79C975-5C05-4DF2-9909-F8513F3B2A0A}" type="presOf" srcId="{A3F1EDF5-EB95-4487-A896-0B3AE6564003}" destId="{C3D2C763-29D7-4909-B374-0DB8800F4660}" srcOrd="0" destOrd="0" presId="urn:microsoft.com/office/officeart/2005/8/layout/hierarchy6"/>
    <dgm:cxn modelId="{5519BE76-C58C-4486-AC94-0043DC67028D}" srcId="{1E829C07-2399-455A-8132-B337CC143DC5}" destId="{113909F3-C582-490C-B7D7-D425E96F0B0B}" srcOrd="0" destOrd="0" parTransId="{A3F1EDF5-EB95-4487-A896-0B3AE6564003}" sibTransId="{5A08BEC1-2ECC-4F48-AD48-258B0058CD78}"/>
    <dgm:cxn modelId="{38F78D87-23DC-48FE-ACC2-2CFC7C362905}" type="presOf" srcId="{B14F50F0-3772-415B-9D7C-A1EED9FF6577}" destId="{79FE808A-EACC-43B1-A268-C64093D9AF07}" srcOrd="0" destOrd="0" presId="urn:microsoft.com/office/officeart/2005/8/layout/hierarchy6"/>
    <dgm:cxn modelId="{09D8DD8F-EF58-4BC6-87F4-D830EEB37408}" srcId="{B77094F4-A889-4D18-B22F-D2924DA08E13}" destId="{7DB96259-2E48-4146-8E2B-FC536C6D83C8}" srcOrd="0" destOrd="0" parTransId="{9A203C02-F3B9-4049-B817-94336AF05089}" sibTransId="{5DADA505-DFF0-41BB-B5FD-D78E675891AD}"/>
    <dgm:cxn modelId="{B93762B3-7BF2-486E-8015-DE6921A0B862}" type="presOf" srcId="{B77094F4-A889-4D18-B22F-D2924DA08E13}" destId="{5C1E636D-6E3B-4666-9EBC-55BD67E21FBD}" srcOrd="0" destOrd="0" presId="urn:microsoft.com/office/officeart/2005/8/layout/hierarchy6"/>
    <dgm:cxn modelId="{19757ECB-DF36-4053-A19B-D6FAB2BDFF40}" srcId="{B14F50F0-3772-415B-9D7C-A1EED9FF6577}" destId="{B77094F4-A889-4D18-B22F-D2924DA08E13}" srcOrd="0" destOrd="0" parTransId="{7A0F5EA6-D063-45D3-BC5B-FEED5F4CAC54}" sibTransId="{9494D094-59A7-42B4-86DF-170983EF5ED7}"/>
    <dgm:cxn modelId="{B1BDD2CD-8E20-477D-B060-31F6357D78A5}" type="presParOf" srcId="{79FE808A-EACC-43B1-A268-C64093D9AF07}" destId="{C50F893E-BDDF-48F6-9FD3-27486B74EEEA}" srcOrd="0" destOrd="0" presId="urn:microsoft.com/office/officeart/2005/8/layout/hierarchy6"/>
    <dgm:cxn modelId="{8E81BB95-1A90-4E6B-B92F-E6CD4879789D}" type="presParOf" srcId="{C50F893E-BDDF-48F6-9FD3-27486B74EEEA}" destId="{85F36278-6D19-4E5D-AAEB-E663FFF4DCB8}" srcOrd="0" destOrd="0" presId="urn:microsoft.com/office/officeart/2005/8/layout/hierarchy6"/>
    <dgm:cxn modelId="{9801600B-D252-46BE-A8A9-1175E0D02DE5}" type="presParOf" srcId="{85F36278-6D19-4E5D-AAEB-E663FFF4DCB8}" destId="{95069A4E-2E1B-4AB5-8C67-6AC3DE516572}" srcOrd="0" destOrd="0" presId="urn:microsoft.com/office/officeart/2005/8/layout/hierarchy6"/>
    <dgm:cxn modelId="{EE706AF1-55D0-4F57-9CCC-DF6F210E8ED6}" type="presParOf" srcId="{95069A4E-2E1B-4AB5-8C67-6AC3DE516572}" destId="{5C1E636D-6E3B-4666-9EBC-55BD67E21FBD}" srcOrd="0" destOrd="0" presId="urn:microsoft.com/office/officeart/2005/8/layout/hierarchy6"/>
    <dgm:cxn modelId="{C2B98536-DF40-4D6B-B29D-77436B522329}" type="presParOf" srcId="{95069A4E-2E1B-4AB5-8C67-6AC3DE516572}" destId="{E2949D9F-6A2C-4439-A897-83959FB34B23}" srcOrd="1" destOrd="0" presId="urn:microsoft.com/office/officeart/2005/8/layout/hierarchy6"/>
    <dgm:cxn modelId="{8D0A5010-9921-4118-AA2E-52500F1C16C0}" type="presParOf" srcId="{E2949D9F-6A2C-4439-A897-83959FB34B23}" destId="{D329F8D9-28CB-4C9C-AD9E-F5A2BF2F7A67}" srcOrd="0" destOrd="0" presId="urn:microsoft.com/office/officeart/2005/8/layout/hierarchy6"/>
    <dgm:cxn modelId="{B71E718A-2B0A-46DF-9609-09DFF9597FF6}" type="presParOf" srcId="{E2949D9F-6A2C-4439-A897-83959FB34B23}" destId="{35AF6AEC-F2BD-41D0-B924-01C227284D18}" srcOrd="1" destOrd="0" presId="urn:microsoft.com/office/officeart/2005/8/layout/hierarchy6"/>
    <dgm:cxn modelId="{577A1F73-82E2-4A80-A372-1E25B1392E51}" type="presParOf" srcId="{35AF6AEC-F2BD-41D0-B924-01C227284D18}" destId="{78DDC6F9-1967-4494-8560-A0674DEF6E7E}" srcOrd="0" destOrd="0" presId="urn:microsoft.com/office/officeart/2005/8/layout/hierarchy6"/>
    <dgm:cxn modelId="{1A4FC3D9-40EC-427F-9D55-5BE3470A9175}" type="presParOf" srcId="{35AF6AEC-F2BD-41D0-B924-01C227284D18}" destId="{7DC53E9B-3F0D-4503-A3C2-20217240E848}" srcOrd="1" destOrd="0" presId="urn:microsoft.com/office/officeart/2005/8/layout/hierarchy6"/>
    <dgm:cxn modelId="{2739E56E-12D2-4A12-AB5E-36A9DC38B987}" type="presParOf" srcId="{E2949D9F-6A2C-4439-A897-83959FB34B23}" destId="{980E0BDA-0582-4658-A90C-06889E221D41}" srcOrd="2" destOrd="0" presId="urn:microsoft.com/office/officeart/2005/8/layout/hierarchy6"/>
    <dgm:cxn modelId="{88F47ACC-081B-427E-8607-7551197F63E9}" type="presParOf" srcId="{E2949D9F-6A2C-4439-A897-83959FB34B23}" destId="{DB0CCCDD-8D5F-46D5-BB1B-EDE3BD609980}" srcOrd="3" destOrd="0" presId="urn:microsoft.com/office/officeart/2005/8/layout/hierarchy6"/>
    <dgm:cxn modelId="{BBFCBCB0-2EDE-491B-AAE2-3C09F48D8219}" type="presParOf" srcId="{DB0CCCDD-8D5F-46D5-BB1B-EDE3BD609980}" destId="{E6444198-DEA1-4C01-9FA1-A26C6B41A25E}" srcOrd="0" destOrd="0" presId="urn:microsoft.com/office/officeart/2005/8/layout/hierarchy6"/>
    <dgm:cxn modelId="{4C150E42-2974-4973-AEE4-EB4B9AE4CE77}" type="presParOf" srcId="{DB0CCCDD-8D5F-46D5-BB1B-EDE3BD609980}" destId="{232CA399-A518-478A-B8DE-B953362B249E}" srcOrd="1" destOrd="0" presId="urn:microsoft.com/office/officeart/2005/8/layout/hierarchy6"/>
    <dgm:cxn modelId="{2EE7C850-04BC-4CBA-9964-7712CACF40D2}" type="presParOf" srcId="{232CA399-A518-478A-B8DE-B953362B249E}" destId="{C3D2C763-29D7-4909-B374-0DB8800F4660}" srcOrd="0" destOrd="0" presId="urn:microsoft.com/office/officeart/2005/8/layout/hierarchy6"/>
    <dgm:cxn modelId="{590AE412-8FD2-43FC-BC64-1B08F06D32ED}" type="presParOf" srcId="{232CA399-A518-478A-B8DE-B953362B249E}" destId="{DAEF1960-B814-4E57-912C-436737A610E6}" srcOrd="1" destOrd="0" presId="urn:microsoft.com/office/officeart/2005/8/layout/hierarchy6"/>
    <dgm:cxn modelId="{CB653348-04F7-41A5-A58A-C5B89B3D3AF0}" type="presParOf" srcId="{DAEF1960-B814-4E57-912C-436737A610E6}" destId="{2702B45D-09BC-4937-B140-32D15A4C2621}" srcOrd="0" destOrd="0" presId="urn:microsoft.com/office/officeart/2005/8/layout/hierarchy6"/>
    <dgm:cxn modelId="{E47FAAF0-6D35-434B-898D-8974D2C748CB}" type="presParOf" srcId="{DAEF1960-B814-4E57-912C-436737A610E6}" destId="{2BBA51B5-81EB-4FF9-9FA0-56E670C93FE1}" srcOrd="1" destOrd="0" presId="urn:microsoft.com/office/officeart/2005/8/layout/hierarchy6"/>
    <dgm:cxn modelId="{CF8C5359-A48F-4538-9052-305ECB9A3AB7}" type="presParOf" srcId="{79FE808A-EACC-43B1-A268-C64093D9AF07}" destId="{2F3E7BD0-5C49-4CD3-8F1E-CF70DE9B058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8CB888-66E3-4D3F-A76A-464073605DC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it-IT"/>
        </a:p>
      </dgm:t>
    </dgm:pt>
    <dgm:pt modelId="{651A9D77-24C3-4329-BA44-200815352CCD}">
      <dgm:prSet phldrT="[Testo]"/>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it-IT" dirty="0"/>
            <a:t>Preparazione intestinale </a:t>
          </a:r>
        </a:p>
      </dgm:t>
    </dgm:pt>
    <dgm:pt modelId="{06677A67-21DB-41E4-88FB-868B954E5917}" type="parTrans" cxnId="{4FE5515A-0DBE-41BA-80BC-8DA7FD1D75C1}">
      <dgm:prSet/>
      <dgm:spPr/>
      <dgm:t>
        <a:bodyPr/>
        <a:lstStyle/>
        <a:p>
          <a:endParaRPr lang="it-IT"/>
        </a:p>
      </dgm:t>
    </dgm:pt>
    <dgm:pt modelId="{D250017E-EC54-43E4-8AD8-FB6F5049DCCC}" type="sibTrans" cxnId="{4FE5515A-0DBE-41BA-80BC-8DA7FD1D75C1}">
      <dgm:prSet/>
      <dgm:spPr/>
      <dgm:t>
        <a:bodyPr/>
        <a:lstStyle/>
        <a:p>
          <a:endParaRPr lang="it-IT"/>
        </a:p>
      </dgm:t>
    </dgm:pt>
    <dgm:pt modelId="{0B5609A0-FD62-4EF9-B8C0-882D405BF0C1}">
      <dgm:prSet phldrT="[Testo]"/>
      <dgm:spPr/>
      <dgm:t>
        <a:bodyPr/>
        <a:lstStyle/>
        <a:p>
          <a:r>
            <a:rPr lang="it-IT" dirty="0"/>
            <a:t>Quando?</a:t>
          </a:r>
        </a:p>
        <a:p>
          <a:r>
            <a:rPr lang="it-IT" dirty="0"/>
            <a:t>Sera prima dell’intervento:</a:t>
          </a:r>
        </a:p>
        <a:p>
          <a:r>
            <a:rPr lang="it-IT" dirty="0"/>
            <a:t>Piccolo volume 90/120 ml. N°2</a:t>
          </a:r>
        </a:p>
        <a:p>
          <a:r>
            <a:rPr lang="it-IT" dirty="0"/>
            <a:t>o</a:t>
          </a:r>
        </a:p>
        <a:p>
          <a:r>
            <a:rPr lang="it-IT" dirty="0"/>
            <a:t>Grande volume 500/1000 ml</a:t>
          </a:r>
        </a:p>
        <a:p>
          <a:r>
            <a:rPr lang="it-IT" dirty="0"/>
            <a:t>se occorre la mattina 1 a piccolo volume</a:t>
          </a:r>
        </a:p>
      </dgm:t>
    </dgm:pt>
    <dgm:pt modelId="{9CA448E6-7438-46BA-91FF-36C1F7C7F381}" type="parTrans" cxnId="{BDB28DE5-0692-4322-934D-5808CD21E584}">
      <dgm:prSet/>
      <dgm:spPr/>
      <dgm:t>
        <a:bodyPr/>
        <a:lstStyle/>
        <a:p>
          <a:endParaRPr lang="it-IT"/>
        </a:p>
      </dgm:t>
    </dgm:pt>
    <dgm:pt modelId="{C3DDF3D4-9BE6-4CE8-BFC3-1DD54BEDE02B}" type="sibTrans" cxnId="{BDB28DE5-0692-4322-934D-5808CD21E584}">
      <dgm:prSet/>
      <dgm:spPr/>
      <dgm:t>
        <a:bodyPr/>
        <a:lstStyle/>
        <a:p>
          <a:endParaRPr lang="it-IT"/>
        </a:p>
      </dgm:t>
    </dgm:pt>
    <dgm:pt modelId="{FE8E7DDD-623C-4C15-BAA9-700C48480A74}">
      <dgm:prSet phldrT="[Testo]"/>
      <dgm:spPr/>
      <dgm:t>
        <a:bodyPr/>
        <a:lstStyle/>
        <a:p>
          <a:r>
            <a:rPr lang="it-IT" dirty="0"/>
            <a:t>Da valutare nei  seguenti casi </a:t>
          </a:r>
        </a:p>
        <a:p>
          <a:r>
            <a:rPr lang="it-IT" dirty="0"/>
            <a:t>Probabilità di ileo postoperatorio.</a:t>
          </a:r>
        </a:p>
        <a:p>
          <a:r>
            <a:rPr lang="it-IT" dirty="0"/>
            <a:t>Caratteristiche individuali dell’alvo (stipsi cronica)</a:t>
          </a:r>
        </a:p>
        <a:p>
          <a:r>
            <a:rPr lang="it-IT" dirty="0"/>
            <a:t>Età (alterata funzione muscolatura liscia nell’anziano)</a:t>
          </a:r>
        </a:p>
        <a:p>
          <a:r>
            <a:rPr lang="it-IT" dirty="0"/>
            <a:t>Varianti anatomiche (megacolon)</a:t>
          </a:r>
        </a:p>
        <a:p>
          <a:r>
            <a:rPr lang="it-IT" dirty="0"/>
            <a:t>Terapia cronica (calcio-antagonisti)</a:t>
          </a:r>
        </a:p>
        <a:p>
          <a:r>
            <a:rPr lang="it-IT" dirty="0"/>
            <a:t>Disfunzione diaframmatica postop (ch. addominale alta e toracica)</a:t>
          </a:r>
        </a:p>
        <a:p>
          <a:r>
            <a:rPr lang="it-IT" dirty="0"/>
            <a:t>Uso prolungato di oppiacei nel postoperatorio</a:t>
          </a:r>
        </a:p>
        <a:p>
          <a:r>
            <a:rPr lang="it-IT" dirty="0"/>
            <a:t>Disfunzione autonomica nel diabete</a:t>
          </a:r>
        </a:p>
        <a:p>
          <a:r>
            <a:rPr lang="it-IT" dirty="0"/>
            <a:t>Insufficienza respiratoria medio-severa</a:t>
          </a:r>
        </a:p>
      </dgm:t>
    </dgm:pt>
    <dgm:pt modelId="{9DAF8A3C-A887-4421-9FCF-81A2B5B4B04C}" type="parTrans" cxnId="{434FEAA0-91E9-4E8E-9531-FF52D6C8D3D8}">
      <dgm:prSet/>
      <dgm:spPr/>
      <dgm:t>
        <a:bodyPr/>
        <a:lstStyle/>
        <a:p>
          <a:endParaRPr lang="it-IT"/>
        </a:p>
      </dgm:t>
    </dgm:pt>
    <dgm:pt modelId="{E4722D82-5A4C-4F71-91C8-44E95F79CBCA}" type="sibTrans" cxnId="{434FEAA0-91E9-4E8E-9531-FF52D6C8D3D8}">
      <dgm:prSet/>
      <dgm:spPr/>
      <dgm:t>
        <a:bodyPr/>
        <a:lstStyle/>
        <a:p>
          <a:endParaRPr lang="it-IT"/>
        </a:p>
      </dgm:t>
    </dgm:pt>
    <dgm:pt modelId="{991F31D9-948D-44BD-A203-4010AA2DA97D}">
      <dgm:prSet phldrT="[Testo]"/>
      <dgm:spPr/>
      <dgm:t>
        <a:bodyPr/>
        <a:lstStyle/>
        <a:p>
          <a:r>
            <a:rPr lang="it-IT" dirty="0"/>
            <a:t>Indicata in casa di </a:t>
          </a:r>
        </a:p>
        <a:p>
          <a:r>
            <a:rPr lang="it-IT" dirty="0"/>
            <a:t>Chirurgia protesica (possibile contaminazione del campo</a:t>
          </a:r>
        </a:p>
        <a:p>
          <a:r>
            <a:rPr lang="it-IT" dirty="0"/>
            <a:t>operatorio)</a:t>
          </a:r>
        </a:p>
        <a:p>
          <a:r>
            <a:rPr lang="it-IT" dirty="0"/>
            <a:t>Esami diagnostici critici (angiografici, endoscopici)</a:t>
          </a:r>
        </a:p>
        <a:p>
          <a:r>
            <a:rPr lang="it-IT" dirty="0"/>
            <a:t>Chirurgia del colon-retto</a:t>
          </a:r>
        </a:p>
        <a:p>
          <a:r>
            <a:rPr lang="it-IT" dirty="0"/>
            <a:t>Chirurgia con prevedibile/probabile contaminazione del campo</a:t>
          </a:r>
        </a:p>
        <a:p>
          <a:r>
            <a:rPr lang="it-IT" dirty="0"/>
            <a:t>operatorio</a:t>
          </a:r>
        </a:p>
        <a:p>
          <a:r>
            <a:rPr lang="it-IT" dirty="0"/>
            <a:t>Ginecologica maggiore</a:t>
          </a:r>
        </a:p>
        <a:p>
          <a:r>
            <a:rPr lang="it-IT" dirty="0"/>
            <a:t>Urologica maggiore</a:t>
          </a:r>
        </a:p>
        <a:p>
          <a:r>
            <a:rPr lang="it-IT" dirty="0"/>
            <a:t>Neoplastica esofagea, gastrica, epatopancreatica e della via</a:t>
          </a:r>
        </a:p>
        <a:p>
          <a:r>
            <a:rPr lang="it-IT" dirty="0"/>
            <a:t>biliare, del piccolo intestino</a:t>
          </a:r>
        </a:p>
      </dgm:t>
    </dgm:pt>
    <dgm:pt modelId="{5F7A88DF-86EA-45DB-81D2-C9A296DA2211}" type="parTrans" cxnId="{2C06A5F5-9A1B-4F13-B3C1-2D49CB5F5976}">
      <dgm:prSet/>
      <dgm:spPr/>
      <dgm:t>
        <a:bodyPr/>
        <a:lstStyle/>
        <a:p>
          <a:endParaRPr lang="it-IT"/>
        </a:p>
      </dgm:t>
    </dgm:pt>
    <dgm:pt modelId="{186C5C0A-2608-4949-9E45-F032A7AC947D}" type="sibTrans" cxnId="{2C06A5F5-9A1B-4F13-B3C1-2D49CB5F5976}">
      <dgm:prSet/>
      <dgm:spPr/>
      <dgm:t>
        <a:bodyPr/>
        <a:lstStyle/>
        <a:p>
          <a:endParaRPr lang="it-IT"/>
        </a:p>
      </dgm:t>
    </dgm:pt>
    <dgm:pt modelId="{3FEDEC68-531D-4C8B-90EB-76A781B64C47}" type="pres">
      <dgm:prSet presAssocID="{368CB888-66E3-4D3F-A76A-464073605DCC}" presName="Name0" presStyleCnt="0">
        <dgm:presLayoutVars>
          <dgm:chMax val="1"/>
          <dgm:chPref val="1"/>
          <dgm:dir/>
          <dgm:animOne val="branch"/>
          <dgm:animLvl val="lvl"/>
        </dgm:presLayoutVars>
      </dgm:prSet>
      <dgm:spPr/>
    </dgm:pt>
    <dgm:pt modelId="{848D7964-A71D-4350-960F-392488B7C4C3}" type="pres">
      <dgm:prSet presAssocID="{651A9D77-24C3-4329-BA44-200815352CCD}" presName="singleCycle" presStyleCnt="0"/>
      <dgm:spPr/>
    </dgm:pt>
    <dgm:pt modelId="{9CBD94AE-600F-47C7-8893-8925979C0C00}" type="pres">
      <dgm:prSet presAssocID="{651A9D77-24C3-4329-BA44-200815352CCD}" presName="singleCenter" presStyleLbl="node1" presStyleIdx="0" presStyleCnt="4" custLinFactNeighborX="2327" custLinFactNeighborY="3308">
        <dgm:presLayoutVars>
          <dgm:chMax val="7"/>
          <dgm:chPref val="7"/>
        </dgm:presLayoutVars>
      </dgm:prSet>
      <dgm:spPr/>
    </dgm:pt>
    <dgm:pt modelId="{70A64AC8-6B97-48F3-B02D-FF937358DD4F}" type="pres">
      <dgm:prSet presAssocID="{9CA448E6-7438-46BA-91FF-36C1F7C7F381}" presName="Name56" presStyleLbl="parChTrans1D2" presStyleIdx="0" presStyleCnt="3"/>
      <dgm:spPr/>
    </dgm:pt>
    <dgm:pt modelId="{430AACFF-9B73-4555-AA2C-76791A5A3A9E}" type="pres">
      <dgm:prSet presAssocID="{0B5609A0-FD62-4EF9-B8C0-882D405BF0C1}" presName="text0" presStyleLbl="node1" presStyleIdx="1" presStyleCnt="4" custScaleX="308932" custScaleY="122477" custRadScaleRad="70031" custRadScaleInc="5813">
        <dgm:presLayoutVars>
          <dgm:bulletEnabled val="1"/>
        </dgm:presLayoutVars>
      </dgm:prSet>
      <dgm:spPr/>
    </dgm:pt>
    <dgm:pt modelId="{E4F1C8D0-91D4-420E-90EE-386B49BE56E5}" type="pres">
      <dgm:prSet presAssocID="{9DAF8A3C-A887-4421-9FCF-81A2B5B4B04C}" presName="Name56" presStyleLbl="parChTrans1D2" presStyleIdx="1" presStyleCnt="3"/>
      <dgm:spPr/>
    </dgm:pt>
    <dgm:pt modelId="{4682A8EB-8D86-4D21-B5B1-F5546C4FC15F}" type="pres">
      <dgm:prSet presAssocID="{FE8E7DDD-623C-4C15-BAA9-700C48480A74}" presName="text0" presStyleLbl="node1" presStyleIdx="2" presStyleCnt="4" custScaleX="213874" custScaleY="457712" custRadScaleRad="139112" custRadScaleInc="-41842">
        <dgm:presLayoutVars>
          <dgm:bulletEnabled val="1"/>
        </dgm:presLayoutVars>
      </dgm:prSet>
      <dgm:spPr/>
    </dgm:pt>
    <dgm:pt modelId="{8125A0B1-CD56-479A-BFBA-120FAC466934}" type="pres">
      <dgm:prSet presAssocID="{5F7A88DF-86EA-45DB-81D2-C9A296DA2211}" presName="Name56" presStyleLbl="parChTrans1D2" presStyleIdx="2" presStyleCnt="3"/>
      <dgm:spPr/>
    </dgm:pt>
    <dgm:pt modelId="{C1B2D204-1322-41BF-BD2A-036E25C9B668}" type="pres">
      <dgm:prSet presAssocID="{991F31D9-948D-44BD-A203-4010AA2DA97D}" presName="text0" presStyleLbl="node1" presStyleIdx="3" presStyleCnt="4" custScaleX="210175" custScaleY="460678" custRadScaleRad="137715" custRadScaleInc="39137">
        <dgm:presLayoutVars>
          <dgm:bulletEnabled val="1"/>
        </dgm:presLayoutVars>
      </dgm:prSet>
      <dgm:spPr/>
    </dgm:pt>
  </dgm:ptLst>
  <dgm:cxnLst>
    <dgm:cxn modelId="{F74A3A0B-6D9C-41EE-80CC-7FAE212326EE}" type="presOf" srcId="{0B5609A0-FD62-4EF9-B8C0-882D405BF0C1}" destId="{430AACFF-9B73-4555-AA2C-76791A5A3A9E}" srcOrd="0" destOrd="0" presId="urn:microsoft.com/office/officeart/2008/layout/RadialCluster"/>
    <dgm:cxn modelId="{6CBC7F19-4F6F-4745-A969-68D2D3E3A6AE}" type="presOf" srcId="{9CA448E6-7438-46BA-91FF-36C1F7C7F381}" destId="{70A64AC8-6B97-48F3-B02D-FF937358DD4F}" srcOrd="0" destOrd="0" presId="urn:microsoft.com/office/officeart/2008/layout/RadialCluster"/>
    <dgm:cxn modelId="{3479B54D-1854-4D9F-AE9B-82B9CD88D472}" type="presOf" srcId="{651A9D77-24C3-4329-BA44-200815352CCD}" destId="{9CBD94AE-600F-47C7-8893-8925979C0C00}" srcOrd="0" destOrd="0" presId="urn:microsoft.com/office/officeart/2008/layout/RadialCluster"/>
    <dgm:cxn modelId="{FB627B70-1267-4049-BE0F-EC46C6875708}" type="presOf" srcId="{5F7A88DF-86EA-45DB-81D2-C9A296DA2211}" destId="{8125A0B1-CD56-479A-BFBA-120FAC466934}" srcOrd="0" destOrd="0" presId="urn:microsoft.com/office/officeart/2008/layout/RadialCluster"/>
    <dgm:cxn modelId="{5129C752-B9ED-4A9A-87AB-F9E9419A4E63}" type="presOf" srcId="{9DAF8A3C-A887-4421-9FCF-81A2B5B4B04C}" destId="{E4F1C8D0-91D4-420E-90EE-386B49BE56E5}" srcOrd="0" destOrd="0" presId="urn:microsoft.com/office/officeart/2008/layout/RadialCluster"/>
    <dgm:cxn modelId="{1415B175-C74E-455B-A61A-6C8F5E84F4C7}" type="presOf" srcId="{991F31D9-948D-44BD-A203-4010AA2DA97D}" destId="{C1B2D204-1322-41BF-BD2A-036E25C9B668}" srcOrd="0" destOrd="0" presId="urn:microsoft.com/office/officeart/2008/layout/RadialCluster"/>
    <dgm:cxn modelId="{4FE5515A-0DBE-41BA-80BC-8DA7FD1D75C1}" srcId="{368CB888-66E3-4D3F-A76A-464073605DCC}" destId="{651A9D77-24C3-4329-BA44-200815352CCD}" srcOrd="0" destOrd="0" parTransId="{06677A67-21DB-41E4-88FB-868B954E5917}" sibTransId="{D250017E-EC54-43E4-8AD8-FB6F5049DCCC}"/>
    <dgm:cxn modelId="{621DB392-0C7A-4473-A34A-DE69E889DF2D}" type="presOf" srcId="{368CB888-66E3-4D3F-A76A-464073605DCC}" destId="{3FEDEC68-531D-4C8B-90EB-76A781B64C47}" srcOrd="0" destOrd="0" presId="urn:microsoft.com/office/officeart/2008/layout/RadialCluster"/>
    <dgm:cxn modelId="{434FEAA0-91E9-4E8E-9531-FF52D6C8D3D8}" srcId="{651A9D77-24C3-4329-BA44-200815352CCD}" destId="{FE8E7DDD-623C-4C15-BAA9-700C48480A74}" srcOrd="1" destOrd="0" parTransId="{9DAF8A3C-A887-4421-9FCF-81A2B5B4B04C}" sibTransId="{E4722D82-5A4C-4F71-91C8-44E95F79CBCA}"/>
    <dgm:cxn modelId="{9ED13ACA-78CC-40CC-B25B-663EBA7C9B9A}" type="presOf" srcId="{FE8E7DDD-623C-4C15-BAA9-700C48480A74}" destId="{4682A8EB-8D86-4D21-B5B1-F5546C4FC15F}" srcOrd="0" destOrd="0" presId="urn:microsoft.com/office/officeart/2008/layout/RadialCluster"/>
    <dgm:cxn modelId="{BDB28DE5-0692-4322-934D-5808CD21E584}" srcId="{651A9D77-24C3-4329-BA44-200815352CCD}" destId="{0B5609A0-FD62-4EF9-B8C0-882D405BF0C1}" srcOrd="0" destOrd="0" parTransId="{9CA448E6-7438-46BA-91FF-36C1F7C7F381}" sibTransId="{C3DDF3D4-9BE6-4CE8-BFC3-1DD54BEDE02B}"/>
    <dgm:cxn modelId="{2C06A5F5-9A1B-4F13-B3C1-2D49CB5F5976}" srcId="{651A9D77-24C3-4329-BA44-200815352CCD}" destId="{991F31D9-948D-44BD-A203-4010AA2DA97D}" srcOrd="2" destOrd="0" parTransId="{5F7A88DF-86EA-45DB-81D2-C9A296DA2211}" sibTransId="{186C5C0A-2608-4949-9E45-F032A7AC947D}"/>
    <dgm:cxn modelId="{CC1426D2-4159-44BC-B960-CE958BE6CED3}" type="presParOf" srcId="{3FEDEC68-531D-4C8B-90EB-76A781B64C47}" destId="{848D7964-A71D-4350-960F-392488B7C4C3}" srcOrd="0" destOrd="0" presId="urn:microsoft.com/office/officeart/2008/layout/RadialCluster"/>
    <dgm:cxn modelId="{26A5034F-2D3B-4110-8CDC-687066CD22AA}" type="presParOf" srcId="{848D7964-A71D-4350-960F-392488B7C4C3}" destId="{9CBD94AE-600F-47C7-8893-8925979C0C00}" srcOrd="0" destOrd="0" presId="urn:microsoft.com/office/officeart/2008/layout/RadialCluster"/>
    <dgm:cxn modelId="{FAFDD9AE-D584-4056-928C-C0546DB62BC0}" type="presParOf" srcId="{848D7964-A71D-4350-960F-392488B7C4C3}" destId="{70A64AC8-6B97-48F3-B02D-FF937358DD4F}" srcOrd="1" destOrd="0" presId="urn:microsoft.com/office/officeart/2008/layout/RadialCluster"/>
    <dgm:cxn modelId="{F958C7DF-5724-4087-BC0E-0AD9A367872D}" type="presParOf" srcId="{848D7964-A71D-4350-960F-392488B7C4C3}" destId="{430AACFF-9B73-4555-AA2C-76791A5A3A9E}" srcOrd="2" destOrd="0" presId="urn:microsoft.com/office/officeart/2008/layout/RadialCluster"/>
    <dgm:cxn modelId="{A4E294E6-3345-4B89-83B0-79D1EA720215}" type="presParOf" srcId="{848D7964-A71D-4350-960F-392488B7C4C3}" destId="{E4F1C8D0-91D4-420E-90EE-386B49BE56E5}" srcOrd="3" destOrd="0" presId="urn:microsoft.com/office/officeart/2008/layout/RadialCluster"/>
    <dgm:cxn modelId="{FEE23250-F110-4EC1-A5EE-A6202D9914BC}" type="presParOf" srcId="{848D7964-A71D-4350-960F-392488B7C4C3}" destId="{4682A8EB-8D86-4D21-B5B1-F5546C4FC15F}" srcOrd="4" destOrd="0" presId="urn:microsoft.com/office/officeart/2008/layout/RadialCluster"/>
    <dgm:cxn modelId="{508A84BC-EA28-4C1F-94A7-DABAE690A060}" type="presParOf" srcId="{848D7964-A71D-4350-960F-392488B7C4C3}" destId="{8125A0B1-CD56-479A-BFBA-120FAC466934}" srcOrd="5" destOrd="0" presId="urn:microsoft.com/office/officeart/2008/layout/RadialCluster"/>
    <dgm:cxn modelId="{BC8B7E40-5F10-49C9-8760-B07C76931BB3}" type="presParOf" srcId="{848D7964-A71D-4350-960F-392488B7C4C3}" destId="{C1B2D204-1322-41BF-BD2A-036E25C9B66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5165AA-E68B-401C-A55F-DF47D9CC40AE}" type="doc">
      <dgm:prSet loTypeId="urn:microsoft.com/office/officeart/2005/8/layout/chevron1" loCatId="process" qsTypeId="urn:microsoft.com/office/officeart/2005/8/quickstyle/simple1" qsCatId="simple" csTypeId="urn:microsoft.com/office/officeart/2005/8/colors/accent1_2" csCatId="accent1" phldr="1"/>
      <dgm:spPr/>
    </dgm:pt>
    <dgm:pt modelId="{9527AC20-8E44-495C-A789-08546D1BE378}">
      <dgm:prSet phldrT="[Testo]" custT="1"/>
      <dgm:spPr/>
      <dgm:t>
        <a:bodyPr/>
        <a:lstStyle/>
        <a:p>
          <a:r>
            <a:rPr lang="it-IT" sz="2400" b="1" dirty="0"/>
            <a:t>Sign in</a:t>
          </a:r>
        </a:p>
      </dgm:t>
    </dgm:pt>
    <dgm:pt modelId="{E85049BF-9B53-418D-9270-2ACE89067A8A}" type="parTrans" cxnId="{49116A5B-0F01-4871-9DC3-38ABD36CB010}">
      <dgm:prSet/>
      <dgm:spPr/>
      <dgm:t>
        <a:bodyPr/>
        <a:lstStyle/>
        <a:p>
          <a:endParaRPr lang="it-IT"/>
        </a:p>
      </dgm:t>
    </dgm:pt>
    <dgm:pt modelId="{EC9747A5-27B9-4EFD-AB26-45741C540D97}" type="sibTrans" cxnId="{49116A5B-0F01-4871-9DC3-38ABD36CB010}">
      <dgm:prSet/>
      <dgm:spPr/>
      <dgm:t>
        <a:bodyPr/>
        <a:lstStyle/>
        <a:p>
          <a:endParaRPr lang="it-IT"/>
        </a:p>
      </dgm:t>
    </dgm:pt>
    <dgm:pt modelId="{F385D492-C60E-4535-BCA5-7AAE83D3F0D8}">
      <dgm:prSet phldrT="[Testo]" custT="1"/>
      <dgm:spPr/>
      <dgm:t>
        <a:bodyPr/>
        <a:lstStyle/>
        <a:p>
          <a:r>
            <a:rPr lang="it-IT" sz="2000" b="1" dirty="0"/>
            <a:t>Time out</a:t>
          </a:r>
        </a:p>
      </dgm:t>
    </dgm:pt>
    <dgm:pt modelId="{94B76591-6674-41C3-BDC1-EE78C8B15B24}" type="parTrans" cxnId="{F1C0E599-9912-4B85-8B64-49CA97D3551C}">
      <dgm:prSet/>
      <dgm:spPr/>
      <dgm:t>
        <a:bodyPr/>
        <a:lstStyle/>
        <a:p>
          <a:endParaRPr lang="it-IT"/>
        </a:p>
      </dgm:t>
    </dgm:pt>
    <dgm:pt modelId="{750D7FDB-FBF1-4055-B885-89334E18FE07}" type="sibTrans" cxnId="{F1C0E599-9912-4B85-8B64-49CA97D3551C}">
      <dgm:prSet/>
      <dgm:spPr/>
      <dgm:t>
        <a:bodyPr/>
        <a:lstStyle/>
        <a:p>
          <a:endParaRPr lang="it-IT"/>
        </a:p>
      </dgm:t>
    </dgm:pt>
    <dgm:pt modelId="{0A897007-86F8-42C6-9234-55419C71A099}">
      <dgm:prSet phldrT="[Testo]" custT="1"/>
      <dgm:spPr/>
      <dgm:t>
        <a:bodyPr/>
        <a:lstStyle/>
        <a:p>
          <a:r>
            <a:rPr lang="it-IT" sz="2000" b="1" dirty="0"/>
            <a:t>Sign out</a:t>
          </a:r>
        </a:p>
      </dgm:t>
    </dgm:pt>
    <dgm:pt modelId="{1F63490A-5B37-4A29-9D2C-ADB357498EFB}" type="parTrans" cxnId="{613D0D9F-55B6-4672-95BF-8AFF8DAAC667}">
      <dgm:prSet/>
      <dgm:spPr/>
      <dgm:t>
        <a:bodyPr/>
        <a:lstStyle/>
        <a:p>
          <a:endParaRPr lang="it-IT"/>
        </a:p>
      </dgm:t>
    </dgm:pt>
    <dgm:pt modelId="{2FD79190-F38F-44DD-8788-7EE0F39617CB}" type="sibTrans" cxnId="{613D0D9F-55B6-4672-95BF-8AFF8DAAC667}">
      <dgm:prSet/>
      <dgm:spPr/>
      <dgm:t>
        <a:bodyPr/>
        <a:lstStyle/>
        <a:p>
          <a:endParaRPr lang="it-IT"/>
        </a:p>
      </dgm:t>
    </dgm:pt>
    <dgm:pt modelId="{1F0C0768-3026-4CC7-AE57-E59C5A5B9CD9}" type="pres">
      <dgm:prSet presAssocID="{FC5165AA-E68B-401C-A55F-DF47D9CC40AE}" presName="Name0" presStyleCnt="0">
        <dgm:presLayoutVars>
          <dgm:dir/>
          <dgm:animLvl val="lvl"/>
          <dgm:resizeHandles val="exact"/>
        </dgm:presLayoutVars>
      </dgm:prSet>
      <dgm:spPr/>
    </dgm:pt>
    <dgm:pt modelId="{AE425880-B4A2-4E72-8741-E1204F13CD95}" type="pres">
      <dgm:prSet presAssocID="{9527AC20-8E44-495C-A789-08546D1BE378}" presName="parTxOnly" presStyleLbl="node1" presStyleIdx="0" presStyleCnt="3" custLinFactNeighborX="-27135" custLinFactNeighborY="50000">
        <dgm:presLayoutVars>
          <dgm:chMax val="0"/>
          <dgm:chPref val="0"/>
          <dgm:bulletEnabled val="1"/>
        </dgm:presLayoutVars>
      </dgm:prSet>
      <dgm:spPr/>
    </dgm:pt>
    <dgm:pt modelId="{3A6893C0-6E29-44EA-8D78-CEFF7640A9C9}" type="pres">
      <dgm:prSet presAssocID="{EC9747A5-27B9-4EFD-AB26-45741C540D97}" presName="parTxOnlySpace" presStyleCnt="0"/>
      <dgm:spPr/>
    </dgm:pt>
    <dgm:pt modelId="{0A272DC8-BB53-45D2-9472-600073FBCF1C}" type="pres">
      <dgm:prSet presAssocID="{F385D492-C60E-4535-BCA5-7AAE83D3F0D8}" presName="parTxOnly" presStyleLbl="node1" presStyleIdx="1" presStyleCnt="3" custLinFactNeighborX="-9754" custLinFactNeighborY="50000">
        <dgm:presLayoutVars>
          <dgm:chMax val="0"/>
          <dgm:chPref val="0"/>
          <dgm:bulletEnabled val="1"/>
        </dgm:presLayoutVars>
      </dgm:prSet>
      <dgm:spPr/>
    </dgm:pt>
    <dgm:pt modelId="{36CC719F-B000-446C-BD47-10859B3605DB}" type="pres">
      <dgm:prSet presAssocID="{750D7FDB-FBF1-4055-B885-89334E18FE07}" presName="parTxOnlySpace" presStyleCnt="0"/>
      <dgm:spPr/>
    </dgm:pt>
    <dgm:pt modelId="{C56A84EB-B2C0-4D47-A68F-3B80F0DBB607}" type="pres">
      <dgm:prSet presAssocID="{0A897007-86F8-42C6-9234-55419C71A099}" presName="parTxOnly" presStyleLbl="node1" presStyleIdx="2" presStyleCnt="3" custLinFactNeighborX="821" custLinFactNeighborY="50000">
        <dgm:presLayoutVars>
          <dgm:chMax val="0"/>
          <dgm:chPref val="0"/>
          <dgm:bulletEnabled val="1"/>
        </dgm:presLayoutVars>
      </dgm:prSet>
      <dgm:spPr/>
    </dgm:pt>
  </dgm:ptLst>
  <dgm:cxnLst>
    <dgm:cxn modelId="{E6A4E81A-3C1E-4E5B-87CC-D04A23119A17}" type="presOf" srcId="{FC5165AA-E68B-401C-A55F-DF47D9CC40AE}" destId="{1F0C0768-3026-4CC7-AE57-E59C5A5B9CD9}" srcOrd="0" destOrd="0" presId="urn:microsoft.com/office/officeart/2005/8/layout/chevron1"/>
    <dgm:cxn modelId="{7D23FF24-1EB3-4E8B-9F95-5A51DA7AD474}" type="presOf" srcId="{0A897007-86F8-42C6-9234-55419C71A099}" destId="{C56A84EB-B2C0-4D47-A68F-3B80F0DBB607}" srcOrd="0" destOrd="0" presId="urn:microsoft.com/office/officeart/2005/8/layout/chevron1"/>
    <dgm:cxn modelId="{49116A5B-0F01-4871-9DC3-38ABD36CB010}" srcId="{FC5165AA-E68B-401C-A55F-DF47D9CC40AE}" destId="{9527AC20-8E44-495C-A789-08546D1BE378}" srcOrd="0" destOrd="0" parTransId="{E85049BF-9B53-418D-9270-2ACE89067A8A}" sibTransId="{EC9747A5-27B9-4EFD-AB26-45741C540D97}"/>
    <dgm:cxn modelId="{42407643-E124-464A-844A-48812DDA3DD0}" type="presOf" srcId="{F385D492-C60E-4535-BCA5-7AAE83D3F0D8}" destId="{0A272DC8-BB53-45D2-9472-600073FBCF1C}" srcOrd="0" destOrd="0" presId="urn:microsoft.com/office/officeart/2005/8/layout/chevron1"/>
    <dgm:cxn modelId="{24EDE992-3E4B-48F2-83B5-13EFDEB6A563}" type="presOf" srcId="{9527AC20-8E44-495C-A789-08546D1BE378}" destId="{AE425880-B4A2-4E72-8741-E1204F13CD95}" srcOrd="0" destOrd="0" presId="urn:microsoft.com/office/officeart/2005/8/layout/chevron1"/>
    <dgm:cxn modelId="{F1C0E599-9912-4B85-8B64-49CA97D3551C}" srcId="{FC5165AA-E68B-401C-A55F-DF47D9CC40AE}" destId="{F385D492-C60E-4535-BCA5-7AAE83D3F0D8}" srcOrd="1" destOrd="0" parTransId="{94B76591-6674-41C3-BDC1-EE78C8B15B24}" sibTransId="{750D7FDB-FBF1-4055-B885-89334E18FE07}"/>
    <dgm:cxn modelId="{613D0D9F-55B6-4672-95BF-8AFF8DAAC667}" srcId="{FC5165AA-E68B-401C-A55F-DF47D9CC40AE}" destId="{0A897007-86F8-42C6-9234-55419C71A099}" srcOrd="2" destOrd="0" parTransId="{1F63490A-5B37-4A29-9D2C-ADB357498EFB}" sibTransId="{2FD79190-F38F-44DD-8788-7EE0F39617CB}"/>
    <dgm:cxn modelId="{57D789CE-F70E-4F50-8618-4798CCB32C28}" type="presParOf" srcId="{1F0C0768-3026-4CC7-AE57-E59C5A5B9CD9}" destId="{AE425880-B4A2-4E72-8741-E1204F13CD95}" srcOrd="0" destOrd="0" presId="urn:microsoft.com/office/officeart/2005/8/layout/chevron1"/>
    <dgm:cxn modelId="{236E9E6C-9FB5-479D-ABFB-2F893B6BACDA}" type="presParOf" srcId="{1F0C0768-3026-4CC7-AE57-E59C5A5B9CD9}" destId="{3A6893C0-6E29-44EA-8D78-CEFF7640A9C9}" srcOrd="1" destOrd="0" presId="urn:microsoft.com/office/officeart/2005/8/layout/chevron1"/>
    <dgm:cxn modelId="{0B29568F-E3EB-400B-9945-DB951AFAADAB}" type="presParOf" srcId="{1F0C0768-3026-4CC7-AE57-E59C5A5B9CD9}" destId="{0A272DC8-BB53-45D2-9472-600073FBCF1C}" srcOrd="2" destOrd="0" presId="urn:microsoft.com/office/officeart/2005/8/layout/chevron1"/>
    <dgm:cxn modelId="{194120F7-8E68-4184-994E-EEE1592415D0}" type="presParOf" srcId="{1F0C0768-3026-4CC7-AE57-E59C5A5B9CD9}" destId="{36CC719F-B000-446C-BD47-10859B3605DB}" srcOrd="3" destOrd="0" presId="urn:microsoft.com/office/officeart/2005/8/layout/chevron1"/>
    <dgm:cxn modelId="{DFA857D2-203C-47A4-BD9C-C7177DE9D641}" type="presParOf" srcId="{1F0C0768-3026-4CC7-AE57-E59C5A5B9CD9}" destId="{C56A84EB-B2C0-4D47-A68F-3B80F0DBB60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9E60BE-BDB4-4133-BE99-0F4B7FFA829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it-IT"/>
        </a:p>
      </dgm:t>
    </dgm:pt>
    <dgm:pt modelId="{9F0ACB06-86AC-44A7-AAA4-0FEB6F28D618}">
      <dgm:prSet phldrT="[Testo]" custT="1"/>
      <dgm:spPr/>
      <dgm:t>
        <a:bodyPr/>
        <a:lstStyle/>
        <a:p>
          <a:endParaRPr lang="it-IT" sz="2200" dirty="0"/>
        </a:p>
        <a:p>
          <a:r>
            <a:rPr lang="it-IT" sz="3600" dirty="0"/>
            <a:t>CHECKLIST</a:t>
          </a:r>
        </a:p>
        <a:p>
          <a:endParaRPr lang="it-IT" sz="2200" dirty="0"/>
        </a:p>
      </dgm:t>
    </dgm:pt>
    <dgm:pt modelId="{66A87224-DDA9-4C75-9A88-593F99230CA7}" type="parTrans" cxnId="{F5EC58B6-8980-4F73-9054-4C34D1078ED9}">
      <dgm:prSet/>
      <dgm:spPr/>
      <dgm:t>
        <a:bodyPr/>
        <a:lstStyle/>
        <a:p>
          <a:endParaRPr lang="it-IT"/>
        </a:p>
      </dgm:t>
    </dgm:pt>
    <dgm:pt modelId="{2D249B86-6126-4BF4-BC5C-20E1441C43BA}" type="sibTrans" cxnId="{F5EC58B6-8980-4F73-9054-4C34D1078ED9}">
      <dgm:prSet/>
      <dgm:spPr/>
      <dgm:t>
        <a:bodyPr/>
        <a:lstStyle/>
        <a:p>
          <a:endParaRPr lang="it-IT"/>
        </a:p>
      </dgm:t>
    </dgm:pt>
    <dgm:pt modelId="{D7271347-D880-4B1B-99AB-0B875F4E3831}">
      <dgm:prSet phldrT="[Testo]"/>
      <dgm:spPr/>
      <dgm:t>
        <a:bodyPr/>
        <a:lstStyle/>
        <a:p>
          <a:r>
            <a:rPr lang="it-IT" dirty="0"/>
            <a:t>MIRATA</a:t>
          </a:r>
        </a:p>
        <a:p>
          <a:r>
            <a:rPr lang="it-IT" dirty="0"/>
            <a:t>La checklist deve affrontare in maniera concisa i punti ritenuti più Critici e non efficacemente trattati da altri strumenti per la sicurezza.</a:t>
          </a:r>
        </a:p>
      </dgm:t>
    </dgm:pt>
    <dgm:pt modelId="{583657AA-12C5-40DB-84F4-124D04755485}" type="parTrans" cxnId="{830C4E24-F946-4FE5-8803-2CFC21BC4B87}">
      <dgm:prSet/>
      <dgm:spPr/>
      <dgm:t>
        <a:bodyPr/>
        <a:lstStyle/>
        <a:p>
          <a:endParaRPr lang="it-IT"/>
        </a:p>
      </dgm:t>
    </dgm:pt>
    <dgm:pt modelId="{C745309A-F1E8-4B24-8718-4A5BB278B4DE}" type="sibTrans" cxnId="{830C4E24-F946-4FE5-8803-2CFC21BC4B87}">
      <dgm:prSet/>
      <dgm:spPr/>
      <dgm:t>
        <a:bodyPr/>
        <a:lstStyle/>
        <a:p>
          <a:endParaRPr lang="it-IT"/>
        </a:p>
      </dgm:t>
    </dgm:pt>
    <dgm:pt modelId="{F9921EF3-F1F0-4F5A-B64D-3133B9C21603}">
      <dgm:prSet phldrT="[Testo]"/>
      <dgm:spPr/>
      <dgm:t>
        <a:bodyPr/>
        <a:lstStyle/>
        <a:p>
          <a:r>
            <a:rPr lang="it-IT" b="1" dirty="0"/>
            <a:t>OPERATIVA</a:t>
          </a:r>
        </a:p>
        <a:p>
          <a:r>
            <a:rPr lang="it-IT" dirty="0"/>
            <a:t> Ogni articolo della checklist dovrebbe essere strettamente</a:t>
          </a:r>
        </a:p>
        <a:p>
          <a:r>
            <a:rPr lang="it-IT" dirty="0"/>
            <a:t>connesso ad un’azione, così che ogni membro del team chirurgico sappia</a:t>
          </a:r>
        </a:p>
        <a:p>
          <a:r>
            <a:rPr lang="it-IT" dirty="0"/>
            <a:t>esattamente cosa è tenuto a fare.</a:t>
          </a:r>
        </a:p>
      </dgm:t>
    </dgm:pt>
    <dgm:pt modelId="{2C8C9EA0-D46E-45D9-AFBC-1A3D241541B0}" type="parTrans" cxnId="{E18185F4-5E87-4678-BACD-4A109BB4973E}">
      <dgm:prSet/>
      <dgm:spPr/>
      <dgm:t>
        <a:bodyPr/>
        <a:lstStyle/>
        <a:p>
          <a:endParaRPr lang="it-IT"/>
        </a:p>
      </dgm:t>
    </dgm:pt>
    <dgm:pt modelId="{E1E6EAF4-F953-4356-AB39-68C99D0AE0E2}" type="sibTrans" cxnId="{E18185F4-5E87-4678-BACD-4A109BB4973E}">
      <dgm:prSet/>
      <dgm:spPr/>
      <dgm:t>
        <a:bodyPr/>
        <a:lstStyle/>
        <a:p>
          <a:endParaRPr lang="it-IT"/>
        </a:p>
      </dgm:t>
    </dgm:pt>
    <dgm:pt modelId="{87A5FD61-1C74-423C-953D-8BFA78B9363A}">
      <dgm:prSet phldrT="[Testo]" custT="1"/>
      <dgm:spPr/>
      <dgm:t>
        <a:bodyPr/>
        <a:lstStyle/>
        <a:p>
          <a:r>
            <a:rPr lang="it-IT" sz="1600" dirty="0"/>
            <a:t>Testata</a:t>
          </a:r>
        </a:p>
        <a:p>
          <a:r>
            <a:rPr lang="it-IT" sz="900" dirty="0"/>
            <a:t> </a:t>
          </a:r>
          <a:r>
            <a:rPr lang="it-IT" sz="1200" dirty="0"/>
            <a:t>Prima di lanciare una checklist modificata, bisognerebbe testarla</a:t>
          </a:r>
        </a:p>
        <a:p>
          <a:r>
            <a:rPr lang="it-IT" sz="1200" dirty="0"/>
            <a:t>attraverso una simulazione (es. il team chirurgico si riunisce e scorre la checklist) e attraverso l’utilizzo dello strumento per un solo giorno da parte di</a:t>
          </a:r>
        </a:p>
        <a:p>
          <a:r>
            <a:rPr lang="it-IT" sz="1200" dirty="0"/>
            <a:t>un solo team chirurgico, al fine di raccoglierne le impressioni. Tale processo</a:t>
          </a:r>
        </a:p>
        <a:p>
          <a:r>
            <a:rPr lang="it-IT" sz="1200" dirty="0"/>
            <a:t>dovrebbe essere ripetuto finché il team chirurgico è certo che lo strumento</a:t>
          </a:r>
        </a:p>
        <a:p>
          <a:r>
            <a:rPr lang="it-IT" sz="1200" dirty="0"/>
            <a:t>funzioni in un determinato contesto</a:t>
          </a:r>
          <a:r>
            <a:rPr lang="it-IT" sz="900" dirty="0"/>
            <a:t>.</a:t>
          </a:r>
        </a:p>
      </dgm:t>
    </dgm:pt>
    <dgm:pt modelId="{CF135034-8695-4640-915F-FC6B65372F05}" type="parTrans" cxnId="{05C416D9-3CA7-4E02-9F1D-B11C900012BE}">
      <dgm:prSet/>
      <dgm:spPr/>
      <dgm:t>
        <a:bodyPr/>
        <a:lstStyle/>
        <a:p>
          <a:endParaRPr lang="it-IT"/>
        </a:p>
      </dgm:t>
    </dgm:pt>
    <dgm:pt modelId="{A3BB6BF6-38AD-4553-8DF2-985AFE840D7A}" type="sibTrans" cxnId="{05C416D9-3CA7-4E02-9F1D-B11C900012BE}">
      <dgm:prSet/>
      <dgm:spPr/>
      <dgm:t>
        <a:bodyPr/>
        <a:lstStyle/>
        <a:p>
          <a:endParaRPr lang="it-IT"/>
        </a:p>
      </dgm:t>
    </dgm:pt>
    <dgm:pt modelId="{566BAD10-2659-4EA2-A3C4-0AAD098FFB80}">
      <dgm:prSet phldrT="[Testo]"/>
      <dgm:spPr/>
      <dgm:t>
        <a:bodyPr/>
        <a:lstStyle/>
        <a:p>
          <a:r>
            <a:rPr lang="it-IT" b="1" dirty="0"/>
            <a:t>SINTETICA</a:t>
          </a:r>
        </a:p>
        <a:p>
          <a:r>
            <a:rPr lang="it-IT" dirty="0"/>
            <a:t>Il tempo necessario per la compilazione di ciascuna fase della</a:t>
          </a:r>
        </a:p>
        <a:p>
          <a:r>
            <a:rPr lang="it-IT" dirty="0"/>
            <a:t>checklist dovrebbe essere inferiore a un minuto.</a:t>
          </a:r>
        </a:p>
      </dgm:t>
    </dgm:pt>
    <dgm:pt modelId="{7C66277D-6506-4D6E-BB32-0CAA4701C16A}" type="parTrans" cxnId="{E228D367-7CD0-4158-97C8-96FCB783F114}">
      <dgm:prSet/>
      <dgm:spPr/>
      <dgm:t>
        <a:bodyPr/>
        <a:lstStyle/>
        <a:p>
          <a:endParaRPr lang="it-IT"/>
        </a:p>
      </dgm:t>
    </dgm:pt>
    <dgm:pt modelId="{D3458B20-4CA0-471C-BAFD-76BA2A3431C5}" type="sibTrans" cxnId="{E228D367-7CD0-4158-97C8-96FCB783F114}">
      <dgm:prSet/>
      <dgm:spPr/>
      <dgm:t>
        <a:bodyPr/>
        <a:lstStyle/>
        <a:p>
          <a:endParaRPr lang="it-IT"/>
        </a:p>
      </dgm:t>
    </dgm:pt>
    <dgm:pt modelId="{07926937-77F0-4356-ADA7-2365F6C5E5BB}">
      <dgm:prSet phldrT="[Testo]" custScaleX="150419" custScaleY="166391" custRadScaleRad="116513" custRadScaleInc="-58104"/>
      <dgm:spPr/>
      <dgm:t>
        <a:bodyPr/>
        <a:lstStyle/>
        <a:p>
          <a:endParaRPr lang="it-IT"/>
        </a:p>
      </dgm:t>
    </dgm:pt>
    <dgm:pt modelId="{2F4D37B3-C441-43A0-BD4F-2F3B2669CDB9}" type="parTrans" cxnId="{7434277A-6675-4FE8-9D76-F69A0AFE6A2E}">
      <dgm:prSet/>
      <dgm:spPr/>
      <dgm:t>
        <a:bodyPr/>
        <a:lstStyle/>
        <a:p>
          <a:endParaRPr lang="it-IT"/>
        </a:p>
      </dgm:t>
    </dgm:pt>
    <dgm:pt modelId="{C76DB884-B521-42F2-A823-CE9167E0E899}" type="sibTrans" cxnId="{7434277A-6675-4FE8-9D76-F69A0AFE6A2E}">
      <dgm:prSet/>
      <dgm:spPr/>
      <dgm:t>
        <a:bodyPr/>
        <a:lstStyle/>
        <a:p>
          <a:endParaRPr lang="it-IT"/>
        </a:p>
      </dgm:t>
    </dgm:pt>
    <dgm:pt modelId="{0AE7A3A6-05A2-4A28-9E9C-97D0706F5D7B}">
      <dgm:prSet phldrT="[Testo]" custScaleX="150419" custScaleY="166391" custRadScaleRad="116513" custRadScaleInc="-58104"/>
      <dgm:spPr/>
      <dgm:t>
        <a:bodyPr/>
        <a:lstStyle/>
        <a:p>
          <a:endParaRPr lang="it-IT"/>
        </a:p>
      </dgm:t>
    </dgm:pt>
    <dgm:pt modelId="{DC019165-0780-4922-9F45-A6A59D4C04BF}" type="parTrans" cxnId="{EBDAC243-942D-4374-8F15-545F72CB30CF}">
      <dgm:prSet/>
      <dgm:spPr/>
      <dgm:t>
        <a:bodyPr/>
        <a:lstStyle/>
        <a:p>
          <a:endParaRPr lang="it-IT"/>
        </a:p>
      </dgm:t>
    </dgm:pt>
    <dgm:pt modelId="{B71A0B0B-9726-440C-AB27-28429C291508}" type="sibTrans" cxnId="{EBDAC243-942D-4374-8F15-545F72CB30CF}">
      <dgm:prSet/>
      <dgm:spPr/>
      <dgm:t>
        <a:bodyPr/>
        <a:lstStyle/>
        <a:p>
          <a:endParaRPr lang="it-IT"/>
        </a:p>
      </dgm:t>
    </dgm:pt>
    <dgm:pt modelId="{E4BF5314-CB99-4D2A-A030-C48AD82C5712}">
      <dgm:prSet phldrT="[Testo]" custScaleX="174419" custScaleY="152768" custRadScaleRad="128240" custRadScaleInc="30089"/>
      <dgm:spPr/>
      <dgm:t>
        <a:bodyPr/>
        <a:lstStyle/>
        <a:p>
          <a:endParaRPr lang="it-IT"/>
        </a:p>
      </dgm:t>
    </dgm:pt>
    <dgm:pt modelId="{1546A5DC-17FF-4E1C-A3FB-D9C69D9B4685}" type="parTrans" cxnId="{97AAAD06-2D11-4F32-B74C-0149C9B5C2DB}">
      <dgm:prSet/>
      <dgm:spPr/>
      <dgm:t>
        <a:bodyPr/>
        <a:lstStyle/>
        <a:p>
          <a:endParaRPr lang="it-IT"/>
        </a:p>
      </dgm:t>
    </dgm:pt>
    <dgm:pt modelId="{1E191971-1B8F-4CD9-9D73-66B887ACD2D3}" type="sibTrans" cxnId="{97AAAD06-2D11-4F32-B74C-0149C9B5C2DB}">
      <dgm:prSet/>
      <dgm:spPr/>
      <dgm:t>
        <a:bodyPr/>
        <a:lstStyle/>
        <a:p>
          <a:endParaRPr lang="it-IT"/>
        </a:p>
      </dgm:t>
    </dgm:pt>
    <dgm:pt modelId="{38212DF5-282A-4B8D-8707-D15361CFE409}" type="pres">
      <dgm:prSet presAssocID="{5D9E60BE-BDB4-4133-BE99-0F4B7FFA8291}" presName="composite" presStyleCnt="0">
        <dgm:presLayoutVars>
          <dgm:chMax val="1"/>
          <dgm:dir/>
          <dgm:resizeHandles val="exact"/>
        </dgm:presLayoutVars>
      </dgm:prSet>
      <dgm:spPr/>
    </dgm:pt>
    <dgm:pt modelId="{C7D24EA7-822C-4372-B527-F6F41117BBBF}" type="pres">
      <dgm:prSet presAssocID="{5D9E60BE-BDB4-4133-BE99-0F4B7FFA8291}" presName="radial" presStyleCnt="0">
        <dgm:presLayoutVars>
          <dgm:animLvl val="ctr"/>
        </dgm:presLayoutVars>
      </dgm:prSet>
      <dgm:spPr/>
    </dgm:pt>
    <dgm:pt modelId="{03911B4D-1433-4F42-B243-A7D496D16F47}" type="pres">
      <dgm:prSet presAssocID="{9F0ACB06-86AC-44A7-AAA4-0FEB6F28D618}" presName="centerShape" presStyleLbl="vennNode1" presStyleIdx="0" presStyleCnt="5" custScaleY="64985" custLinFactNeighborX="-2520" custLinFactNeighborY="-10523"/>
      <dgm:spPr/>
    </dgm:pt>
    <dgm:pt modelId="{6B33FA67-C282-4F74-AD57-9674C5EEB8AD}" type="pres">
      <dgm:prSet presAssocID="{D7271347-D880-4B1B-99AB-0B875F4E3831}" presName="node" presStyleLbl="vennNode1" presStyleIdx="1" presStyleCnt="5" custScaleX="178611" custScaleY="154495" custRadScaleRad="133597" custRadScaleInc="-65642">
        <dgm:presLayoutVars>
          <dgm:bulletEnabled val="1"/>
        </dgm:presLayoutVars>
      </dgm:prSet>
      <dgm:spPr/>
    </dgm:pt>
    <dgm:pt modelId="{39D946D9-47C0-42C5-A411-510A6DE154B6}" type="pres">
      <dgm:prSet presAssocID="{F9921EF3-F1F0-4F5A-B64D-3133B9C21603}" presName="node" presStyleLbl="vennNode1" presStyleIdx="2" presStyleCnt="5" custScaleX="174419" custScaleY="180088" custRadScaleRad="76290" custRadScaleInc="109921">
        <dgm:presLayoutVars>
          <dgm:bulletEnabled val="1"/>
        </dgm:presLayoutVars>
      </dgm:prSet>
      <dgm:spPr/>
    </dgm:pt>
    <dgm:pt modelId="{5D739103-0876-4A54-8777-409964F527D3}" type="pres">
      <dgm:prSet presAssocID="{87A5FD61-1C74-423C-953D-8BFA78B9363A}" presName="node" presStyleLbl="vennNode1" presStyleIdx="3" presStyleCnt="5" custScaleX="201017" custScaleY="186962" custRadScaleRad="122069" custRadScaleInc="-78954">
        <dgm:presLayoutVars>
          <dgm:bulletEnabled val="1"/>
        </dgm:presLayoutVars>
      </dgm:prSet>
      <dgm:spPr/>
    </dgm:pt>
    <dgm:pt modelId="{63446A15-ABEC-4438-9D9F-01BC6C7DAC8B}" type="pres">
      <dgm:prSet presAssocID="{566BAD10-2659-4EA2-A3C4-0AAD098FFB80}" presName="node" presStyleLbl="vennNode1" presStyleIdx="4" presStyleCnt="5" custScaleX="185883" custScaleY="157386" custRadScaleRad="127931" custRadScaleInc="-13140">
        <dgm:presLayoutVars>
          <dgm:bulletEnabled val="1"/>
        </dgm:presLayoutVars>
      </dgm:prSet>
      <dgm:spPr/>
    </dgm:pt>
  </dgm:ptLst>
  <dgm:cxnLst>
    <dgm:cxn modelId="{DA562101-30A6-496B-9EDB-D8ED284DF558}" type="presOf" srcId="{566BAD10-2659-4EA2-A3C4-0AAD098FFB80}" destId="{63446A15-ABEC-4438-9D9F-01BC6C7DAC8B}" srcOrd="0" destOrd="0" presId="urn:microsoft.com/office/officeart/2005/8/layout/radial3"/>
    <dgm:cxn modelId="{78AD4702-3CED-4388-B7DB-533BB65094C1}" type="presOf" srcId="{D7271347-D880-4B1B-99AB-0B875F4E3831}" destId="{6B33FA67-C282-4F74-AD57-9674C5EEB8AD}" srcOrd="0" destOrd="0" presId="urn:microsoft.com/office/officeart/2005/8/layout/radial3"/>
    <dgm:cxn modelId="{97AAAD06-2D11-4F32-B74C-0149C9B5C2DB}" srcId="{5D9E60BE-BDB4-4133-BE99-0F4B7FFA8291}" destId="{E4BF5314-CB99-4D2A-A030-C48AD82C5712}" srcOrd="3" destOrd="0" parTransId="{1546A5DC-17FF-4E1C-A3FB-D9C69D9B4685}" sibTransId="{1E191971-1B8F-4CD9-9D73-66B887ACD2D3}"/>
    <dgm:cxn modelId="{076D3B1D-DE94-4530-AEFC-E86B6CD711EE}" type="presOf" srcId="{87A5FD61-1C74-423C-953D-8BFA78B9363A}" destId="{5D739103-0876-4A54-8777-409964F527D3}" srcOrd="0" destOrd="0" presId="urn:microsoft.com/office/officeart/2005/8/layout/radial3"/>
    <dgm:cxn modelId="{830C4E24-F946-4FE5-8803-2CFC21BC4B87}" srcId="{9F0ACB06-86AC-44A7-AAA4-0FEB6F28D618}" destId="{D7271347-D880-4B1B-99AB-0B875F4E3831}" srcOrd="0" destOrd="0" parTransId="{583657AA-12C5-40DB-84F4-124D04755485}" sibTransId="{C745309A-F1E8-4B24-8718-4A5BB278B4DE}"/>
    <dgm:cxn modelId="{923F6638-A455-406E-9A11-4B5C6B9C3F3A}" type="presOf" srcId="{5D9E60BE-BDB4-4133-BE99-0F4B7FFA8291}" destId="{38212DF5-282A-4B8D-8707-D15361CFE409}" srcOrd="0" destOrd="0" presId="urn:microsoft.com/office/officeart/2005/8/layout/radial3"/>
    <dgm:cxn modelId="{EBDAC243-942D-4374-8F15-545F72CB30CF}" srcId="{5D9E60BE-BDB4-4133-BE99-0F4B7FFA8291}" destId="{0AE7A3A6-05A2-4A28-9E9C-97D0706F5D7B}" srcOrd="2" destOrd="0" parTransId="{DC019165-0780-4922-9F45-A6A59D4C04BF}" sibTransId="{B71A0B0B-9726-440C-AB27-28429C291508}"/>
    <dgm:cxn modelId="{E228D367-7CD0-4158-97C8-96FCB783F114}" srcId="{9F0ACB06-86AC-44A7-AAA4-0FEB6F28D618}" destId="{566BAD10-2659-4EA2-A3C4-0AAD098FFB80}" srcOrd="3" destOrd="0" parTransId="{7C66277D-6506-4D6E-BB32-0CAA4701C16A}" sibTransId="{D3458B20-4CA0-471C-BAFD-76BA2A3431C5}"/>
    <dgm:cxn modelId="{7434277A-6675-4FE8-9D76-F69A0AFE6A2E}" srcId="{5D9E60BE-BDB4-4133-BE99-0F4B7FFA8291}" destId="{07926937-77F0-4356-ADA7-2365F6C5E5BB}" srcOrd="1" destOrd="0" parTransId="{2F4D37B3-C441-43A0-BD4F-2F3B2669CDB9}" sibTransId="{C76DB884-B521-42F2-A823-CE9167E0E899}"/>
    <dgm:cxn modelId="{4DF44C93-D985-4579-95C7-67C47030F990}" type="presOf" srcId="{F9921EF3-F1F0-4F5A-B64D-3133B9C21603}" destId="{39D946D9-47C0-42C5-A411-510A6DE154B6}" srcOrd="0" destOrd="0" presId="urn:microsoft.com/office/officeart/2005/8/layout/radial3"/>
    <dgm:cxn modelId="{78E1DDA4-2EA0-4308-9F2A-FD1A1318A396}" type="presOf" srcId="{9F0ACB06-86AC-44A7-AAA4-0FEB6F28D618}" destId="{03911B4D-1433-4F42-B243-A7D496D16F47}" srcOrd="0" destOrd="0" presId="urn:microsoft.com/office/officeart/2005/8/layout/radial3"/>
    <dgm:cxn modelId="{F5EC58B6-8980-4F73-9054-4C34D1078ED9}" srcId="{5D9E60BE-BDB4-4133-BE99-0F4B7FFA8291}" destId="{9F0ACB06-86AC-44A7-AAA4-0FEB6F28D618}" srcOrd="0" destOrd="0" parTransId="{66A87224-DDA9-4C75-9A88-593F99230CA7}" sibTransId="{2D249B86-6126-4BF4-BC5C-20E1441C43BA}"/>
    <dgm:cxn modelId="{05C416D9-3CA7-4E02-9F1D-B11C900012BE}" srcId="{9F0ACB06-86AC-44A7-AAA4-0FEB6F28D618}" destId="{87A5FD61-1C74-423C-953D-8BFA78B9363A}" srcOrd="2" destOrd="0" parTransId="{CF135034-8695-4640-915F-FC6B65372F05}" sibTransId="{A3BB6BF6-38AD-4553-8DF2-985AFE840D7A}"/>
    <dgm:cxn modelId="{E18185F4-5E87-4678-BACD-4A109BB4973E}" srcId="{9F0ACB06-86AC-44A7-AAA4-0FEB6F28D618}" destId="{F9921EF3-F1F0-4F5A-B64D-3133B9C21603}" srcOrd="1" destOrd="0" parTransId="{2C8C9EA0-D46E-45D9-AFBC-1A3D241541B0}" sibTransId="{E1E6EAF4-F953-4356-AB39-68C99D0AE0E2}"/>
    <dgm:cxn modelId="{F144A3A8-B2F6-4E35-9586-150534F8E987}" type="presParOf" srcId="{38212DF5-282A-4B8D-8707-D15361CFE409}" destId="{C7D24EA7-822C-4372-B527-F6F41117BBBF}" srcOrd="0" destOrd="0" presId="urn:microsoft.com/office/officeart/2005/8/layout/radial3"/>
    <dgm:cxn modelId="{901D2672-81A4-4CF1-BD27-D504FF061530}" type="presParOf" srcId="{C7D24EA7-822C-4372-B527-F6F41117BBBF}" destId="{03911B4D-1433-4F42-B243-A7D496D16F47}" srcOrd="0" destOrd="0" presId="urn:microsoft.com/office/officeart/2005/8/layout/radial3"/>
    <dgm:cxn modelId="{AF546541-2833-4D32-9021-639D3B0CB136}" type="presParOf" srcId="{C7D24EA7-822C-4372-B527-F6F41117BBBF}" destId="{6B33FA67-C282-4F74-AD57-9674C5EEB8AD}" srcOrd="1" destOrd="0" presId="urn:microsoft.com/office/officeart/2005/8/layout/radial3"/>
    <dgm:cxn modelId="{E238C4B6-5A20-43DA-BB76-7E40FF064855}" type="presParOf" srcId="{C7D24EA7-822C-4372-B527-F6F41117BBBF}" destId="{39D946D9-47C0-42C5-A411-510A6DE154B6}" srcOrd="2" destOrd="0" presId="urn:microsoft.com/office/officeart/2005/8/layout/radial3"/>
    <dgm:cxn modelId="{2AEDD8CF-13A3-4E0C-8435-9057BADCCCB8}" type="presParOf" srcId="{C7D24EA7-822C-4372-B527-F6F41117BBBF}" destId="{5D739103-0876-4A54-8777-409964F527D3}" srcOrd="3" destOrd="0" presId="urn:microsoft.com/office/officeart/2005/8/layout/radial3"/>
    <dgm:cxn modelId="{BABD5B02-146E-4129-A336-CBB0A0415970}" type="presParOf" srcId="{C7D24EA7-822C-4372-B527-F6F41117BBBF}" destId="{63446A15-ABEC-4438-9D9F-01BC6C7DAC8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95338-BE76-47BF-9C7F-DE3E52EE71FC}">
      <dsp:nvSpPr>
        <dsp:cNvPr id="0" name=""/>
        <dsp:cNvSpPr/>
      </dsp:nvSpPr>
      <dsp:spPr>
        <a:xfrm>
          <a:off x="0" y="4046809"/>
          <a:ext cx="12192000" cy="15174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it-IT" sz="1400" b="1" kern="1200" dirty="0">
              <a:latin typeface="Times New Roman" panose="02020603050405020304" pitchFamily="18" charset="0"/>
              <a:cs typeface="Times New Roman" panose="02020603050405020304" pitchFamily="18" charset="0"/>
            </a:rPr>
            <a:t>Gli interventi chirurgici secondo la sua complessità le possiamo classificare in:</a:t>
          </a:r>
        </a:p>
        <a:p>
          <a:pPr marL="114300" lvl="1" indent="-114300" algn="l" defTabSz="622300">
            <a:lnSpc>
              <a:spcPct val="90000"/>
            </a:lnSpc>
            <a:spcBef>
              <a:spcPct val="0"/>
            </a:spcBef>
            <a:spcAft>
              <a:spcPct val="15000"/>
            </a:spcAft>
            <a:buChar char="•"/>
          </a:pPr>
          <a:r>
            <a:rPr lang="it-IT" sz="1400" b="1" kern="1200" dirty="0">
              <a:latin typeface="Times New Roman" panose="02020603050405020304" pitchFamily="18" charset="0"/>
              <a:cs typeface="Times New Roman" panose="02020603050405020304" pitchFamily="18" charset="0"/>
            </a:rPr>
            <a:t>Chirurgia ad alta complessità o chirurgia maggiore</a:t>
          </a:r>
        </a:p>
        <a:p>
          <a:pPr marL="114300" lvl="1" indent="-114300" algn="l" defTabSz="622300">
            <a:lnSpc>
              <a:spcPct val="90000"/>
            </a:lnSpc>
            <a:spcBef>
              <a:spcPct val="0"/>
            </a:spcBef>
            <a:spcAft>
              <a:spcPct val="15000"/>
            </a:spcAft>
            <a:buChar char="•"/>
          </a:pPr>
          <a:r>
            <a:rPr lang="it-IT" sz="1400" b="1" kern="1200" dirty="0">
              <a:latin typeface="Times New Roman" panose="02020603050405020304" pitchFamily="18" charset="0"/>
              <a:cs typeface="Times New Roman" panose="02020603050405020304" pitchFamily="18" charset="0"/>
            </a:rPr>
            <a:t>Chirurgia a bassa complessità o chirurgia minore </a:t>
          </a:r>
        </a:p>
      </dsp:txBody>
      <dsp:txXfrm>
        <a:off x="0" y="4046809"/>
        <a:ext cx="3657600" cy="1517411"/>
      </dsp:txXfrm>
    </dsp:sp>
    <dsp:sp modelId="{A96EE6F5-1EA7-4BB4-9B81-7C82D1CC889F}">
      <dsp:nvSpPr>
        <dsp:cNvPr id="0" name=""/>
        <dsp:cNvSpPr/>
      </dsp:nvSpPr>
      <dsp:spPr>
        <a:xfrm>
          <a:off x="0" y="68609"/>
          <a:ext cx="12192000" cy="12037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Times New Roman" panose="02020603050405020304" pitchFamily="18" charset="0"/>
              <a:cs typeface="Times New Roman" panose="02020603050405020304" pitchFamily="18" charset="0"/>
            </a:rPr>
            <a:t>A seconda della modalità nella quale venga svolta la procedura chirurgica, la presa in carico del paziente richiede processo di nursing diversificato </a:t>
          </a:r>
        </a:p>
      </dsp:txBody>
      <dsp:txXfrm>
        <a:off x="0" y="68609"/>
        <a:ext cx="3657600" cy="1203721"/>
      </dsp:txXfrm>
    </dsp:sp>
    <dsp:sp modelId="{9EE353AB-E05A-4664-9445-335A421E0EEF}">
      <dsp:nvSpPr>
        <dsp:cNvPr id="0" name=""/>
        <dsp:cNvSpPr/>
      </dsp:nvSpPr>
      <dsp:spPr>
        <a:xfrm>
          <a:off x="7388431" y="168919"/>
          <a:ext cx="3134446"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Modalità Ricovero </a:t>
          </a:r>
        </a:p>
      </dsp:txBody>
      <dsp:txXfrm>
        <a:off x="7417811" y="198299"/>
        <a:ext cx="3075686" cy="944341"/>
      </dsp:txXfrm>
    </dsp:sp>
    <dsp:sp modelId="{B8B248FE-B466-4031-A39A-FF8F5A601AFC}">
      <dsp:nvSpPr>
        <dsp:cNvPr id="0" name=""/>
        <dsp:cNvSpPr/>
      </dsp:nvSpPr>
      <dsp:spPr>
        <a:xfrm>
          <a:off x="6201779" y="1172020"/>
          <a:ext cx="2753874" cy="401240"/>
        </a:xfrm>
        <a:custGeom>
          <a:avLst/>
          <a:gdLst/>
          <a:ahLst/>
          <a:cxnLst/>
          <a:rect l="0" t="0" r="0" b="0"/>
          <a:pathLst>
            <a:path>
              <a:moveTo>
                <a:pt x="2753874" y="0"/>
              </a:moveTo>
              <a:lnTo>
                <a:pt x="2753874" y="200620"/>
              </a:lnTo>
              <a:lnTo>
                <a:pt x="0" y="200620"/>
              </a:lnTo>
              <a:lnTo>
                <a:pt x="0" y="4012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5A217-FAA2-4C31-93B4-38CB1569D31B}">
      <dsp:nvSpPr>
        <dsp:cNvPr id="0" name=""/>
        <dsp:cNvSpPr/>
      </dsp:nvSpPr>
      <dsp:spPr>
        <a:xfrm>
          <a:off x="5177073" y="1573261"/>
          <a:ext cx="2049411"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Times New Roman" panose="02020603050405020304" pitchFamily="18" charset="0"/>
              <a:cs typeface="Times New Roman" panose="02020603050405020304" pitchFamily="18" charset="0"/>
            </a:rPr>
            <a:t>Ricovero Programmato</a:t>
          </a:r>
        </a:p>
      </dsp:txBody>
      <dsp:txXfrm>
        <a:off x="5206453" y="1602641"/>
        <a:ext cx="1990651" cy="944341"/>
      </dsp:txXfrm>
    </dsp:sp>
    <dsp:sp modelId="{21BB3DFA-0B5B-407A-833E-EF8F9CF3C445}">
      <dsp:nvSpPr>
        <dsp:cNvPr id="0" name=""/>
        <dsp:cNvSpPr/>
      </dsp:nvSpPr>
      <dsp:spPr>
        <a:xfrm>
          <a:off x="4395760" y="2576363"/>
          <a:ext cx="1806019" cy="234725"/>
        </a:xfrm>
        <a:custGeom>
          <a:avLst/>
          <a:gdLst/>
          <a:ahLst/>
          <a:cxnLst/>
          <a:rect l="0" t="0" r="0" b="0"/>
          <a:pathLst>
            <a:path>
              <a:moveTo>
                <a:pt x="1806019" y="0"/>
              </a:moveTo>
              <a:lnTo>
                <a:pt x="1806019" y="117362"/>
              </a:lnTo>
              <a:lnTo>
                <a:pt x="0" y="117362"/>
              </a:lnTo>
              <a:lnTo>
                <a:pt x="0" y="23472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739033-2DD3-4E77-95FC-D00E1E84106F}">
      <dsp:nvSpPr>
        <dsp:cNvPr id="0" name=""/>
        <dsp:cNvSpPr/>
      </dsp:nvSpPr>
      <dsp:spPr>
        <a:xfrm>
          <a:off x="3643434" y="2811088"/>
          <a:ext cx="15046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Prericovero</a:t>
          </a:r>
        </a:p>
      </dsp:txBody>
      <dsp:txXfrm>
        <a:off x="3672814" y="2840468"/>
        <a:ext cx="1445892" cy="944341"/>
      </dsp:txXfrm>
    </dsp:sp>
    <dsp:sp modelId="{ADE9EB05-7E83-47C1-85E1-7EC3B00E6C4F}">
      <dsp:nvSpPr>
        <dsp:cNvPr id="0" name=""/>
        <dsp:cNvSpPr/>
      </dsp:nvSpPr>
      <dsp:spPr>
        <a:xfrm>
          <a:off x="4395760" y="3814190"/>
          <a:ext cx="2494683" cy="375621"/>
        </a:xfrm>
        <a:custGeom>
          <a:avLst/>
          <a:gdLst/>
          <a:ahLst/>
          <a:cxnLst/>
          <a:rect l="0" t="0" r="0" b="0"/>
          <a:pathLst>
            <a:path>
              <a:moveTo>
                <a:pt x="0" y="0"/>
              </a:moveTo>
              <a:lnTo>
                <a:pt x="0" y="187810"/>
              </a:lnTo>
              <a:lnTo>
                <a:pt x="2494683" y="187810"/>
              </a:lnTo>
              <a:lnTo>
                <a:pt x="2494683" y="37562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BF96F-7410-4EFE-879D-A77981C25A4C}">
      <dsp:nvSpPr>
        <dsp:cNvPr id="0" name=""/>
        <dsp:cNvSpPr/>
      </dsp:nvSpPr>
      <dsp:spPr>
        <a:xfrm>
          <a:off x="6138117" y="4189811"/>
          <a:ext cx="15046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Times New Roman" panose="02020603050405020304" pitchFamily="18" charset="0"/>
              <a:cs typeface="Times New Roman" panose="02020603050405020304" pitchFamily="18" charset="0"/>
            </a:rPr>
            <a:t>Intervento </a:t>
          </a:r>
        </a:p>
        <a:p>
          <a:pPr marL="0" lvl="0" indent="0" algn="ctr" defTabSz="666750">
            <a:lnSpc>
              <a:spcPct val="90000"/>
            </a:lnSpc>
            <a:spcBef>
              <a:spcPct val="0"/>
            </a:spcBef>
            <a:spcAft>
              <a:spcPct val="35000"/>
            </a:spcAft>
            <a:buNone/>
          </a:pPr>
          <a:r>
            <a:rPr lang="it-IT" sz="1500" kern="1200" dirty="0">
              <a:latin typeface="Times New Roman" panose="02020603050405020304" pitchFamily="18" charset="0"/>
              <a:cs typeface="Times New Roman" panose="02020603050405020304" pitchFamily="18" charset="0"/>
            </a:rPr>
            <a:t>Chirurgico </a:t>
          </a:r>
        </a:p>
      </dsp:txBody>
      <dsp:txXfrm>
        <a:off x="6167497" y="4219191"/>
        <a:ext cx="1445892" cy="944341"/>
      </dsp:txXfrm>
    </dsp:sp>
    <dsp:sp modelId="{E8E90676-207E-4557-870B-5DDE80453564}">
      <dsp:nvSpPr>
        <dsp:cNvPr id="0" name=""/>
        <dsp:cNvSpPr/>
      </dsp:nvSpPr>
      <dsp:spPr>
        <a:xfrm>
          <a:off x="4868807" y="5192913"/>
          <a:ext cx="2021635" cy="593374"/>
        </a:xfrm>
        <a:custGeom>
          <a:avLst/>
          <a:gdLst/>
          <a:ahLst/>
          <a:cxnLst/>
          <a:rect l="0" t="0" r="0" b="0"/>
          <a:pathLst>
            <a:path>
              <a:moveTo>
                <a:pt x="2021635" y="0"/>
              </a:moveTo>
              <a:lnTo>
                <a:pt x="2021635" y="296687"/>
              </a:lnTo>
              <a:lnTo>
                <a:pt x="0" y="296687"/>
              </a:lnTo>
              <a:lnTo>
                <a:pt x="0" y="59337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99F5A-9803-43CD-A719-77527E3E6445}">
      <dsp:nvSpPr>
        <dsp:cNvPr id="0" name=""/>
        <dsp:cNvSpPr/>
      </dsp:nvSpPr>
      <dsp:spPr>
        <a:xfrm>
          <a:off x="4116481" y="5786288"/>
          <a:ext cx="15046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Times New Roman" panose="02020603050405020304" pitchFamily="18" charset="0"/>
              <a:cs typeface="Times New Roman" panose="02020603050405020304" pitchFamily="18" charset="0"/>
            </a:rPr>
            <a:t>Ordinario </a:t>
          </a:r>
        </a:p>
      </dsp:txBody>
      <dsp:txXfrm>
        <a:off x="4145861" y="5815668"/>
        <a:ext cx="1445892" cy="944341"/>
      </dsp:txXfrm>
    </dsp:sp>
    <dsp:sp modelId="{EF876767-2F9A-4522-84DD-94DF13BCD339}">
      <dsp:nvSpPr>
        <dsp:cNvPr id="0" name=""/>
        <dsp:cNvSpPr/>
      </dsp:nvSpPr>
      <dsp:spPr>
        <a:xfrm>
          <a:off x="6779135" y="5192913"/>
          <a:ext cx="91440" cy="593374"/>
        </a:xfrm>
        <a:custGeom>
          <a:avLst/>
          <a:gdLst/>
          <a:ahLst/>
          <a:cxnLst/>
          <a:rect l="0" t="0" r="0" b="0"/>
          <a:pathLst>
            <a:path>
              <a:moveTo>
                <a:pt x="111307" y="0"/>
              </a:moveTo>
              <a:lnTo>
                <a:pt x="111307" y="296687"/>
              </a:lnTo>
              <a:lnTo>
                <a:pt x="45720" y="296687"/>
              </a:lnTo>
              <a:lnTo>
                <a:pt x="45720" y="59337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67282-E00C-4C5A-A988-6C413C036443}">
      <dsp:nvSpPr>
        <dsp:cNvPr id="0" name=""/>
        <dsp:cNvSpPr/>
      </dsp:nvSpPr>
      <dsp:spPr>
        <a:xfrm>
          <a:off x="6072529" y="5786288"/>
          <a:ext cx="15046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Times New Roman" panose="02020603050405020304" pitchFamily="18" charset="0"/>
              <a:cs typeface="Times New Roman" panose="02020603050405020304" pitchFamily="18" charset="0"/>
            </a:rPr>
            <a:t>Day surgery</a:t>
          </a:r>
        </a:p>
      </dsp:txBody>
      <dsp:txXfrm>
        <a:off x="6101909" y="5815668"/>
        <a:ext cx="1445892" cy="944341"/>
      </dsp:txXfrm>
    </dsp:sp>
    <dsp:sp modelId="{8CE87C4B-7B7D-4E0E-814B-E6081FB5EC64}">
      <dsp:nvSpPr>
        <dsp:cNvPr id="0" name=""/>
        <dsp:cNvSpPr/>
      </dsp:nvSpPr>
      <dsp:spPr>
        <a:xfrm>
          <a:off x="6890443" y="5192913"/>
          <a:ext cx="1890460" cy="593374"/>
        </a:xfrm>
        <a:custGeom>
          <a:avLst/>
          <a:gdLst/>
          <a:ahLst/>
          <a:cxnLst/>
          <a:rect l="0" t="0" r="0" b="0"/>
          <a:pathLst>
            <a:path>
              <a:moveTo>
                <a:pt x="0" y="0"/>
              </a:moveTo>
              <a:lnTo>
                <a:pt x="0" y="296687"/>
              </a:lnTo>
              <a:lnTo>
                <a:pt x="1890460" y="296687"/>
              </a:lnTo>
              <a:lnTo>
                <a:pt x="1890460" y="59337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83EA6-70DF-4713-9016-D45C8A212107}">
      <dsp:nvSpPr>
        <dsp:cNvPr id="0" name=""/>
        <dsp:cNvSpPr/>
      </dsp:nvSpPr>
      <dsp:spPr>
        <a:xfrm>
          <a:off x="8028577" y="5786288"/>
          <a:ext cx="15046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Times New Roman" panose="02020603050405020304" pitchFamily="18" charset="0"/>
              <a:cs typeface="Times New Roman" panose="02020603050405020304" pitchFamily="18" charset="0"/>
            </a:rPr>
            <a:t>One day</a:t>
          </a:r>
        </a:p>
      </dsp:txBody>
      <dsp:txXfrm>
        <a:off x="8057957" y="5815668"/>
        <a:ext cx="1445892" cy="944341"/>
      </dsp:txXfrm>
    </dsp:sp>
    <dsp:sp modelId="{FBE78688-54C5-416E-AC47-F877E77E2C64}">
      <dsp:nvSpPr>
        <dsp:cNvPr id="0" name=""/>
        <dsp:cNvSpPr/>
      </dsp:nvSpPr>
      <dsp:spPr>
        <a:xfrm>
          <a:off x="6890443" y="5192913"/>
          <a:ext cx="3846508" cy="593374"/>
        </a:xfrm>
        <a:custGeom>
          <a:avLst/>
          <a:gdLst/>
          <a:ahLst/>
          <a:cxnLst/>
          <a:rect l="0" t="0" r="0" b="0"/>
          <a:pathLst>
            <a:path>
              <a:moveTo>
                <a:pt x="0" y="0"/>
              </a:moveTo>
              <a:lnTo>
                <a:pt x="0" y="296687"/>
              </a:lnTo>
              <a:lnTo>
                <a:pt x="3846508" y="296687"/>
              </a:lnTo>
              <a:lnTo>
                <a:pt x="3846508" y="59337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2CAFC-F56F-4FF6-B162-C1323B92FF7F}">
      <dsp:nvSpPr>
        <dsp:cNvPr id="0" name=""/>
        <dsp:cNvSpPr/>
      </dsp:nvSpPr>
      <dsp:spPr>
        <a:xfrm>
          <a:off x="9984625" y="5786288"/>
          <a:ext cx="15046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Regime Ambulatoriale </a:t>
          </a:r>
        </a:p>
      </dsp:txBody>
      <dsp:txXfrm>
        <a:off x="10014005" y="5815668"/>
        <a:ext cx="1445892" cy="944341"/>
      </dsp:txXfrm>
    </dsp:sp>
    <dsp:sp modelId="{E616AF84-B17D-4921-9D43-77D240C97A69}">
      <dsp:nvSpPr>
        <dsp:cNvPr id="0" name=""/>
        <dsp:cNvSpPr/>
      </dsp:nvSpPr>
      <dsp:spPr>
        <a:xfrm>
          <a:off x="8955654" y="1172020"/>
          <a:ext cx="2309269" cy="388420"/>
        </a:xfrm>
        <a:custGeom>
          <a:avLst/>
          <a:gdLst/>
          <a:ahLst/>
          <a:cxnLst/>
          <a:rect l="0" t="0" r="0" b="0"/>
          <a:pathLst>
            <a:path>
              <a:moveTo>
                <a:pt x="0" y="0"/>
              </a:moveTo>
              <a:lnTo>
                <a:pt x="0" y="194210"/>
              </a:lnTo>
              <a:lnTo>
                <a:pt x="2309269" y="194210"/>
              </a:lnTo>
              <a:lnTo>
                <a:pt x="2309269" y="388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7FDB8-A442-4287-901E-86BF47D848DE}">
      <dsp:nvSpPr>
        <dsp:cNvPr id="0" name=""/>
        <dsp:cNvSpPr/>
      </dsp:nvSpPr>
      <dsp:spPr>
        <a:xfrm>
          <a:off x="10337847" y="1560441"/>
          <a:ext cx="18541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Times New Roman" panose="02020603050405020304" pitchFamily="18" charset="0"/>
              <a:cs typeface="Times New Roman" panose="02020603050405020304" pitchFamily="18" charset="0"/>
            </a:rPr>
            <a:t>Urgenza</a:t>
          </a:r>
        </a:p>
        <a:p>
          <a:pPr marL="0" lvl="0" indent="0" algn="ctr" defTabSz="889000">
            <a:lnSpc>
              <a:spcPct val="90000"/>
            </a:lnSpc>
            <a:spcBef>
              <a:spcPct val="0"/>
            </a:spcBef>
            <a:spcAft>
              <a:spcPct val="35000"/>
            </a:spcAft>
            <a:buNone/>
          </a:pPr>
          <a:r>
            <a:rPr lang="it-IT" sz="2000" kern="1200" dirty="0">
              <a:latin typeface="Times New Roman" panose="02020603050405020304" pitchFamily="18" charset="0"/>
              <a:cs typeface="Times New Roman" panose="02020603050405020304" pitchFamily="18" charset="0"/>
            </a:rPr>
            <a:t>EMERGENZA</a:t>
          </a:r>
        </a:p>
      </dsp:txBody>
      <dsp:txXfrm>
        <a:off x="10367227" y="1589821"/>
        <a:ext cx="1795392" cy="944341"/>
      </dsp:txXfrm>
    </dsp:sp>
    <dsp:sp modelId="{3BE61121-0B52-41A8-BB04-A8AA17C9B2AD}">
      <dsp:nvSpPr>
        <dsp:cNvPr id="0" name=""/>
        <dsp:cNvSpPr/>
      </dsp:nvSpPr>
      <dsp:spPr>
        <a:xfrm>
          <a:off x="11264923" y="2563543"/>
          <a:ext cx="174750" cy="414060"/>
        </a:xfrm>
        <a:custGeom>
          <a:avLst/>
          <a:gdLst/>
          <a:ahLst/>
          <a:cxnLst/>
          <a:rect l="0" t="0" r="0" b="0"/>
          <a:pathLst>
            <a:path>
              <a:moveTo>
                <a:pt x="0" y="0"/>
              </a:moveTo>
              <a:lnTo>
                <a:pt x="0" y="207030"/>
              </a:lnTo>
              <a:lnTo>
                <a:pt x="174750" y="207030"/>
              </a:lnTo>
              <a:lnTo>
                <a:pt x="174750" y="4140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48191-1854-4702-AF39-40999B7603E7}">
      <dsp:nvSpPr>
        <dsp:cNvPr id="0" name=""/>
        <dsp:cNvSpPr/>
      </dsp:nvSpPr>
      <dsp:spPr>
        <a:xfrm>
          <a:off x="10687347" y="2977603"/>
          <a:ext cx="15046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Times New Roman" panose="02020603050405020304" pitchFamily="18" charset="0"/>
              <a:cs typeface="Times New Roman" panose="02020603050405020304" pitchFamily="18" charset="0"/>
            </a:rPr>
            <a:t>Pronto </a:t>
          </a:r>
        </a:p>
        <a:p>
          <a:pPr marL="0" lvl="0" indent="0" algn="ctr" defTabSz="666750">
            <a:lnSpc>
              <a:spcPct val="90000"/>
            </a:lnSpc>
            <a:spcBef>
              <a:spcPct val="0"/>
            </a:spcBef>
            <a:spcAft>
              <a:spcPct val="35000"/>
            </a:spcAft>
            <a:buNone/>
          </a:pPr>
          <a:r>
            <a:rPr lang="it-IT" sz="1500" kern="1200" dirty="0">
              <a:latin typeface="Times New Roman" panose="02020603050405020304" pitchFamily="18" charset="0"/>
              <a:cs typeface="Times New Roman" panose="02020603050405020304" pitchFamily="18" charset="0"/>
            </a:rPr>
            <a:t>Soccorso </a:t>
          </a:r>
        </a:p>
      </dsp:txBody>
      <dsp:txXfrm>
        <a:off x="10716727" y="3006983"/>
        <a:ext cx="1445892" cy="944341"/>
      </dsp:txXfrm>
    </dsp:sp>
    <dsp:sp modelId="{0F755327-D9D3-4198-A1F8-ECDA8032263C}">
      <dsp:nvSpPr>
        <dsp:cNvPr id="0" name=""/>
        <dsp:cNvSpPr/>
      </dsp:nvSpPr>
      <dsp:spPr>
        <a:xfrm>
          <a:off x="11393953" y="3980705"/>
          <a:ext cx="91440" cy="362811"/>
        </a:xfrm>
        <a:custGeom>
          <a:avLst/>
          <a:gdLst/>
          <a:ahLst/>
          <a:cxnLst/>
          <a:rect l="0" t="0" r="0" b="0"/>
          <a:pathLst>
            <a:path>
              <a:moveTo>
                <a:pt x="45720" y="0"/>
              </a:moveTo>
              <a:lnTo>
                <a:pt x="45720" y="36281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75399-94C6-4A9F-AEDE-FF415D989454}">
      <dsp:nvSpPr>
        <dsp:cNvPr id="0" name=""/>
        <dsp:cNvSpPr/>
      </dsp:nvSpPr>
      <dsp:spPr>
        <a:xfrm>
          <a:off x="10687347" y="4343517"/>
          <a:ext cx="1504652" cy="10031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Times New Roman" panose="02020603050405020304" pitchFamily="18" charset="0"/>
              <a:cs typeface="Times New Roman" panose="02020603050405020304" pitchFamily="18" charset="0"/>
            </a:rPr>
            <a:t>Intervento Chirurgico</a:t>
          </a:r>
        </a:p>
      </dsp:txBody>
      <dsp:txXfrm>
        <a:off x="10716727" y="4372897"/>
        <a:ext cx="1445892" cy="944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D6CC4-F121-4F9F-A7AA-8E593DC97397}">
      <dsp:nvSpPr>
        <dsp:cNvPr id="0" name=""/>
        <dsp:cNvSpPr/>
      </dsp:nvSpPr>
      <dsp:spPr>
        <a:xfrm>
          <a:off x="2873492" y="817570"/>
          <a:ext cx="4033565" cy="7674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it-IT" sz="3200" kern="1200" dirty="0"/>
            <a:t>Processo di nursing</a:t>
          </a:r>
        </a:p>
      </dsp:txBody>
      <dsp:txXfrm>
        <a:off x="2910957" y="855035"/>
        <a:ext cx="3958635" cy="692540"/>
      </dsp:txXfrm>
    </dsp:sp>
    <dsp:sp modelId="{5A0106E2-6B8F-4572-BCB8-BDAD4D668CCE}">
      <dsp:nvSpPr>
        <dsp:cNvPr id="0" name=""/>
        <dsp:cNvSpPr/>
      </dsp:nvSpPr>
      <dsp:spPr>
        <a:xfrm rot="16200004">
          <a:off x="4725194" y="652488"/>
          <a:ext cx="330163" cy="0"/>
        </a:xfrm>
        <a:custGeom>
          <a:avLst/>
          <a:gdLst/>
          <a:ahLst/>
          <a:cxnLst/>
          <a:rect l="0" t="0" r="0" b="0"/>
          <a:pathLst>
            <a:path>
              <a:moveTo>
                <a:pt x="0" y="0"/>
              </a:moveTo>
              <a:lnTo>
                <a:pt x="330163"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A1636-0D58-4329-8BE9-9CD234145907}">
      <dsp:nvSpPr>
        <dsp:cNvPr id="0" name=""/>
        <dsp:cNvSpPr/>
      </dsp:nvSpPr>
      <dsp:spPr>
        <a:xfrm>
          <a:off x="1273320" y="-228318"/>
          <a:ext cx="7233911" cy="7157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it-IT" sz="3300" kern="1200" dirty="0"/>
            <a:t>Valutazione Infermieristica</a:t>
          </a:r>
        </a:p>
      </dsp:txBody>
      <dsp:txXfrm>
        <a:off x="1308259" y="-193379"/>
        <a:ext cx="7164033" cy="645847"/>
      </dsp:txXfrm>
    </dsp:sp>
    <dsp:sp modelId="{BB3D4E5C-FBF6-4D7B-B8FF-03851DB0A0AF}">
      <dsp:nvSpPr>
        <dsp:cNvPr id="0" name=""/>
        <dsp:cNvSpPr/>
      </dsp:nvSpPr>
      <dsp:spPr>
        <a:xfrm rot="5252986">
          <a:off x="4469581" y="2041259"/>
          <a:ext cx="913272" cy="0"/>
        </a:xfrm>
        <a:custGeom>
          <a:avLst/>
          <a:gdLst/>
          <a:ahLst/>
          <a:cxnLst/>
          <a:rect l="0" t="0" r="0" b="0"/>
          <a:pathLst>
            <a:path>
              <a:moveTo>
                <a:pt x="0" y="0"/>
              </a:moveTo>
              <a:lnTo>
                <a:pt x="91327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B594D-62E1-4DDD-BC44-60F7544AFCBB}">
      <dsp:nvSpPr>
        <dsp:cNvPr id="0" name=""/>
        <dsp:cNvSpPr/>
      </dsp:nvSpPr>
      <dsp:spPr>
        <a:xfrm>
          <a:off x="3781329" y="2497478"/>
          <a:ext cx="2502237" cy="405269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it-IT" sz="1700" kern="1200" dirty="0"/>
            <a:t>Valutazione stato attuale del cliente</a:t>
          </a:r>
        </a:p>
        <a:p>
          <a:pPr marL="0" lvl="0" indent="0" algn="ctr" defTabSz="755650">
            <a:lnSpc>
              <a:spcPct val="90000"/>
            </a:lnSpc>
            <a:spcBef>
              <a:spcPct val="0"/>
            </a:spcBef>
            <a:spcAft>
              <a:spcPct val="35000"/>
            </a:spcAft>
            <a:buNone/>
          </a:pPr>
          <a:r>
            <a:rPr lang="it-IT" sz="1700" kern="1200" dirty="0"/>
            <a:t>Valutazione Apparato cardio-respiratorio</a:t>
          </a:r>
        </a:p>
        <a:p>
          <a:pPr marL="0" lvl="0" indent="0" algn="ctr" defTabSz="755650">
            <a:lnSpc>
              <a:spcPct val="90000"/>
            </a:lnSpc>
            <a:spcBef>
              <a:spcPct val="0"/>
            </a:spcBef>
            <a:spcAft>
              <a:spcPct val="35000"/>
            </a:spcAft>
            <a:buNone/>
          </a:pPr>
          <a:r>
            <a:rPr lang="it-IT" sz="1700" kern="1200" dirty="0"/>
            <a:t>Valutazione stato nutrizionale</a:t>
          </a:r>
        </a:p>
        <a:p>
          <a:pPr marL="0" lvl="0" indent="0" algn="ctr" defTabSz="755650">
            <a:lnSpc>
              <a:spcPct val="90000"/>
            </a:lnSpc>
            <a:spcBef>
              <a:spcPct val="0"/>
            </a:spcBef>
            <a:spcAft>
              <a:spcPct val="35000"/>
            </a:spcAft>
            <a:buNone/>
          </a:pPr>
          <a:r>
            <a:rPr lang="it-IT" sz="1700" kern="1200" dirty="0"/>
            <a:t>Valutazione Apparato Intestinale</a:t>
          </a:r>
        </a:p>
        <a:p>
          <a:pPr marL="0" lvl="0" indent="0" algn="ctr" defTabSz="755650">
            <a:lnSpc>
              <a:spcPct val="90000"/>
            </a:lnSpc>
            <a:spcBef>
              <a:spcPct val="0"/>
            </a:spcBef>
            <a:spcAft>
              <a:spcPct val="35000"/>
            </a:spcAft>
            <a:buNone/>
          </a:pPr>
          <a:r>
            <a:rPr lang="it-IT" sz="1700" kern="1200" dirty="0"/>
            <a:t>Valutazione della Cute</a:t>
          </a:r>
        </a:p>
        <a:p>
          <a:pPr marL="0" lvl="0" indent="0" algn="ctr" defTabSz="755650">
            <a:lnSpc>
              <a:spcPct val="90000"/>
            </a:lnSpc>
            <a:spcBef>
              <a:spcPct val="0"/>
            </a:spcBef>
            <a:spcAft>
              <a:spcPct val="35000"/>
            </a:spcAft>
            <a:buNone/>
          </a:pPr>
          <a:r>
            <a:rPr lang="it-IT" sz="1700" kern="1200" dirty="0"/>
            <a:t>Valutazione Apparato Urinario</a:t>
          </a:r>
        </a:p>
      </dsp:txBody>
      <dsp:txXfrm>
        <a:off x="3903478" y="2619627"/>
        <a:ext cx="2257939" cy="3808393"/>
      </dsp:txXfrm>
    </dsp:sp>
    <dsp:sp modelId="{D51973F1-82C7-461E-BA39-E603ABB8A985}">
      <dsp:nvSpPr>
        <dsp:cNvPr id="0" name=""/>
        <dsp:cNvSpPr/>
      </dsp:nvSpPr>
      <dsp:spPr>
        <a:xfrm rot="8608014">
          <a:off x="2076738" y="2342743"/>
          <a:ext cx="2545670" cy="0"/>
        </a:xfrm>
        <a:custGeom>
          <a:avLst/>
          <a:gdLst/>
          <a:ahLst/>
          <a:cxnLst/>
          <a:rect l="0" t="0" r="0" b="0"/>
          <a:pathLst>
            <a:path>
              <a:moveTo>
                <a:pt x="0" y="0"/>
              </a:moveTo>
              <a:lnTo>
                <a:pt x="254567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3BE1A-9337-4614-BFB4-7C227625B25A}">
      <dsp:nvSpPr>
        <dsp:cNvPr id="0" name=""/>
        <dsp:cNvSpPr/>
      </dsp:nvSpPr>
      <dsp:spPr>
        <a:xfrm>
          <a:off x="398967" y="2204323"/>
          <a:ext cx="1927866" cy="32205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it-IT" sz="2600" kern="1200" dirty="0"/>
            <a:t>Raccolta Dati Anamnesi </a:t>
          </a:r>
        </a:p>
      </dsp:txBody>
      <dsp:txXfrm>
        <a:off x="493078" y="2298434"/>
        <a:ext cx="1739644" cy="3032293"/>
      </dsp:txXfrm>
    </dsp:sp>
    <dsp:sp modelId="{FA8F0A2A-A935-41F7-9C13-E12D05BAD854}">
      <dsp:nvSpPr>
        <dsp:cNvPr id="0" name=""/>
        <dsp:cNvSpPr/>
      </dsp:nvSpPr>
      <dsp:spPr>
        <a:xfrm rot="1197871">
          <a:off x="5852685" y="2118706"/>
          <a:ext cx="3125984" cy="0"/>
        </a:xfrm>
        <a:custGeom>
          <a:avLst/>
          <a:gdLst/>
          <a:ahLst/>
          <a:cxnLst/>
          <a:rect l="0" t="0" r="0" b="0"/>
          <a:pathLst>
            <a:path>
              <a:moveTo>
                <a:pt x="0" y="0"/>
              </a:moveTo>
              <a:lnTo>
                <a:pt x="312598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FE8CE-9D5D-4648-8F2F-5E4E1C1DDEF5}">
      <dsp:nvSpPr>
        <dsp:cNvPr id="0" name=""/>
        <dsp:cNvSpPr/>
      </dsp:nvSpPr>
      <dsp:spPr>
        <a:xfrm>
          <a:off x="8884740" y="-71055"/>
          <a:ext cx="3232747" cy="66212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it-IT" sz="1500" kern="1200" dirty="0"/>
            <a:t>Pianificazione degli interventi infermieristici volti a </a:t>
          </a:r>
        </a:p>
        <a:p>
          <a:pPr marL="0" lvl="0" indent="0" algn="ctr" defTabSz="666750">
            <a:lnSpc>
              <a:spcPct val="90000"/>
            </a:lnSpc>
            <a:spcBef>
              <a:spcPct val="0"/>
            </a:spcBef>
            <a:spcAft>
              <a:spcPct val="35000"/>
            </a:spcAft>
            <a:buNone/>
          </a:pPr>
          <a:r>
            <a:rPr lang="it-IT" sz="1500" kern="1200" dirty="0"/>
            <a:t>Preparare in modo corretto il paziente</a:t>
          </a:r>
        </a:p>
        <a:p>
          <a:pPr marL="0" lvl="0" indent="0" algn="ctr" defTabSz="666750">
            <a:lnSpc>
              <a:spcPct val="90000"/>
            </a:lnSpc>
            <a:spcBef>
              <a:spcPct val="0"/>
            </a:spcBef>
            <a:spcAft>
              <a:spcPct val="35000"/>
            </a:spcAft>
            <a:buNone/>
          </a:pPr>
          <a:r>
            <a:rPr lang="it-IT" sz="1500" kern="1200" dirty="0"/>
            <a:t>Prevenire i danni da anestesia garantendo le funzioni vitali</a:t>
          </a:r>
        </a:p>
        <a:p>
          <a:pPr marL="0" lvl="0" indent="0" algn="ctr" defTabSz="666750">
            <a:lnSpc>
              <a:spcPct val="90000"/>
            </a:lnSpc>
            <a:spcBef>
              <a:spcPct val="0"/>
            </a:spcBef>
            <a:spcAft>
              <a:spcPct val="35000"/>
            </a:spcAft>
            <a:buNone/>
          </a:pPr>
          <a:r>
            <a:rPr lang="it-IT" sz="1500" kern="1200" dirty="0"/>
            <a:t>Gestire le vie aeree e la funzione respiratoria</a:t>
          </a:r>
        </a:p>
        <a:p>
          <a:pPr marL="0" lvl="0" indent="0" algn="ctr" defTabSz="666750">
            <a:lnSpc>
              <a:spcPct val="90000"/>
            </a:lnSpc>
            <a:spcBef>
              <a:spcPct val="0"/>
            </a:spcBef>
            <a:spcAft>
              <a:spcPct val="35000"/>
            </a:spcAft>
            <a:buNone/>
          </a:pPr>
          <a:r>
            <a:rPr lang="it-IT" sz="1500" kern="1200" dirty="0"/>
            <a:t>Controllare e gestire il rischio emorragico</a:t>
          </a:r>
        </a:p>
        <a:p>
          <a:pPr marL="0" lvl="0" indent="0" algn="ctr" defTabSz="666750">
            <a:lnSpc>
              <a:spcPct val="90000"/>
            </a:lnSpc>
            <a:spcBef>
              <a:spcPct val="0"/>
            </a:spcBef>
            <a:spcAft>
              <a:spcPct val="35000"/>
            </a:spcAft>
            <a:buNone/>
          </a:pPr>
          <a:r>
            <a:rPr lang="it-IT" sz="1500" kern="1200" dirty="0"/>
            <a:t>Prevenire le reazioni allergiche e gli eventi avversi della terapia</a:t>
          </a:r>
        </a:p>
        <a:p>
          <a:pPr marL="0" lvl="0" indent="0" algn="ctr" defTabSz="666750">
            <a:lnSpc>
              <a:spcPct val="90000"/>
            </a:lnSpc>
            <a:spcBef>
              <a:spcPct val="0"/>
            </a:spcBef>
            <a:spcAft>
              <a:spcPct val="35000"/>
            </a:spcAft>
            <a:buNone/>
          </a:pPr>
          <a:r>
            <a:rPr lang="it-IT" sz="1500" kern="1200" dirty="0"/>
            <a:t>farmacologica</a:t>
          </a:r>
        </a:p>
        <a:p>
          <a:pPr marL="0" lvl="0" indent="0" algn="ctr" defTabSz="666750">
            <a:lnSpc>
              <a:spcPct val="90000"/>
            </a:lnSpc>
            <a:spcBef>
              <a:spcPct val="0"/>
            </a:spcBef>
            <a:spcAft>
              <a:spcPct val="35000"/>
            </a:spcAft>
            <a:buNone/>
          </a:pPr>
          <a:r>
            <a:rPr lang="it-IT" sz="1500" kern="1200" dirty="0"/>
            <a:t>Sospensione del fumo</a:t>
          </a:r>
        </a:p>
        <a:p>
          <a:pPr marL="0" lvl="0" indent="0" algn="ctr" defTabSz="666750">
            <a:lnSpc>
              <a:spcPct val="90000"/>
            </a:lnSpc>
            <a:spcBef>
              <a:spcPct val="0"/>
            </a:spcBef>
            <a:spcAft>
              <a:spcPct val="35000"/>
            </a:spcAft>
            <a:buNone/>
          </a:pPr>
          <a:r>
            <a:rPr lang="it-IT" sz="1500" kern="1200" dirty="0"/>
            <a:t>Prevenire il tromboembolismo postoperatorio</a:t>
          </a:r>
        </a:p>
        <a:p>
          <a:pPr marL="0" lvl="0" indent="0" algn="ctr" defTabSz="666750">
            <a:lnSpc>
              <a:spcPct val="90000"/>
            </a:lnSpc>
            <a:spcBef>
              <a:spcPct val="0"/>
            </a:spcBef>
            <a:spcAft>
              <a:spcPct val="35000"/>
            </a:spcAft>
            <a:buNone/>
          </a:pPr>
          <a:r>
            <a:rPr lang="it-IT" sz="1500" kern="1200" dirty="0"/>
            <a:t>Prevenire le infezioni del sito chirurgico</a:t>
          </a:r>
        </a:p>
        <a:p>
          <a:pPr marL="0" lvl="0" indent="0" algn="ctr" defTabSz="666750">
            <a:lnSpc>
              <a:spcPct val="90000"/>
            </a:lnSpc>
            <a:spcBef>
              <a:spcPct val="0"/>
            </a:spcBef>
            <a:spcAft>
              <a:spcPct val="35000"/>
            </a:spcAft>
            <a:buNone/>
          </a:pPr>
          <a:r>
            <a:rPr lang="it-IT" sz="1500" kern="1200" dirty="0"/>
            <a:t>Pianificazione dimissione e follow up. </a:t>
          </a:r>
        </a:p>
      </dsp:txBody>
      <dsp:txXfrm>
        <a:off x="9042550" y="86755"/>
        <a:ext cx="2917127" cy="6305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12B32-5AE8-4606-912E-BBA6EBAE76CA}">
      <dsp:nvSpPr>
        <dsp:cNvPr id="0" name=""/>
        <dsp:cNvSpPr/>
      </dsp:nvSpPr>
      <dsp:spPr>
        <a:xfrm rot="16200000">
          <a:off x="1070309" y="-1137723"/>
          <a:ext cx="3460657" cy="5584873"/>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it-IT" sz="1400" kern="1200" dirty="0"/>
        </a:p>
        <a:p>
          <a:pPr marL="0" lvl="0" indent="0" algn="ctr" defTabSz="622300">
            <a:lnSpc>
              <a:spcPct val="90000"/>
            </a:lnSpc>
            <a:spcBef>
              <a:spcPct val="0"/>
            </a:spcBef>
            <a:spcAft>
              <a:spcPct val="35000"/>
            </a:spcAft>
            <a:buNone/>
          </a:pPr>
          <a:endParaRPr lang="it-IT" sz="1400" kern="1200" dirty="0"/>
        </a:p>
        <a:p>
          <a:pPr marL="0" lvl="0" indent="0" algn="ctr" defTabSz="622300">
            <a:lnSpc>
              <a:spcPct val="90000"/>
            </a:lnSpc>
            <a:spcBef>
              <a:spcPct val="0"/>
            </a:spcBef>
            <a:spcAft>
              <a:spcPct val="35000"/>
            </a:spcAft>
            <a:buNone/>
          </a:pPr>
          <a:r>
            <a:rPr lang="it-IT" sz="1400" kern="1200" dirty="0"/>
            <a:t>ACCOGLIENZA</a:t>
          </a:r>
        </a:p>
        <a:p>
          <a:pPr marL="0" lvl="0" indent="0" algn="ctr" defTabSz="622300">
            <a:lnSpc>
              <a:spcPct val="90000"/>
            </a:lnSpc>
            <a:spcBef>
              <a:spcPct val="0"/>
            </a:spcBef>
            <a:spcAft>
              <a:spcPct val="35000"/>
            </a:spcAft>
            <a:buNone/>
          </a:pPr>
          <a:endParaRPr lang="it-IT" sz="1400" kern="1200" dirty="0"/>
        </a:p>
        <a:p>
          <a:pPr marL="0" lvl="0" indent="0" algn="ctr" defTabSz="622300">
            <a:lnSpc>
              <a:spcPct val="90000"/>
            </a:lnSpc>
            <a:spcBef>
              <a:spcPct val="0"/>
            </a:spcBef>
            <a:spcAft>
              <a:spcPct val="35000"/>
            </a:spcAft>
            <a:buNone/>
          </a:pPr>
          <a:r>
            <a:rPr lang="it-IT" sz="1400" kern="1200" dirty="0"/>
            <a:t>RACCOLTA DATI </a:t>
          </a:r>
        </a:p>
        <a:p>
          <a:pPr marL="0" lvl="0" indent="0" algn="ctr" defTabSz="622300">
            <a:lnSpc>
              <a:spcPct val="90000"/>
            </a:lnSpc>
            <a:spcBef>
              <a:spcPct val="0"/>
            </a:spcBef>
            <a:spcAft>
              <a:spcPct val="35000"/>
            </a:spcAft>
            <a:buNone/>
          </a:pPr>
          <a:r>
            <a:rPr lang="it-IT" sz="1400" kern="1200" dirty="0"/>
            <a:t>COMPILAZIONE CARTELLA INFERMIERISTICA</a:t>
          </a:r>
        </a:p>
        <a:p>
          <a:pPr marL="0" lvl="0" indent="0" algn="ctr" defTabSz="622300">
            <a:lnSpc>
              <a:spcPct val="90000"/>
            </a:lnSpc>
            <a:spcBef>
              <a:spcPct val="0"/>
            </a:spcBef>
            <a:spcAft>
              <a:spcPct val="35000"/>
            </a:spcAft>
            <a:buNone/>
          </a:pPr>
          <a:endParaRPr lang="it-IT" sz="1400" kern="1200" dirty="0"/>
        </a:p>
        <a:p>
          <a:pPr marL="0" lvl="0" indent="0" algn="ctr" defTabSz="622300">
            <a:lnSpc>
              <a:spcPct val="90000"/>
            </a:lnSpc>
            <a:spcBef>
              <a:spcPct val="0"/>
            </a:spcBef>
            <a:spcAft>
              <a:spcPct val="35000"/>
            </a:spcAft>
            <a:buNone/>
          </a:pPr>
          <a:endParaRPr lang="it-IT" sz="1400" kern="1200" dirty="0"/>
        </a:p>
      </dsp:txBody>
      <dsp:txXfrm rot="5400000">
        <a:off x="8201" y="-75615"/>
        <a:ext cx="5584873" cy="2595493"/>
      </dsp:txXfrm>
    </dsp:sp>
    <dsp:sp modelId="{EE982CB9-CA80-47E6-AFF6-3AE948AE464C}">
      <dsp:nvSpPr>
        <dsp:cNvPr id="0" name=""/>
        <dsp:cNvSpPr/>
      </dsp:nvSpPr>
      <dsp:spPr>
        <a:xfrm>
          <a:off x="5588376" y="-70340"/>
          <a:ext cx="5678676" cy="3450109"/>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kern="1200" dirty="0"/>
            <a:t>SISTEMAZIONE LOGISTICA ALL’INTERNO DELL’UNITA DI DEGENZA </a:t>
          </a:r>
        </a:p>
      </dsp:txBody>
      <dsp:txXfrm>
        <a:off x="5588376" y="-70340"/>
        <a:ext cx="5678676" cy="2587581"/>
      </dsp:txXfrm>
    </dsp:sp>
    <dsp:sp modelId="{287BBA9F-CC4A-41FE-AD23-8C8281F6C651}">
      <dsp:nvSpPr>
        <dsp:cNvPr id="0" name=""/>
        <dsp:cNvSpPr/>
      </dsp:nvSpPr>
      <dsp:spPr>
        <a:xfrm rot="10800000">
          <a:off x="-12900" y="3233812"/>
          <a:ext cx="5627076" cy="3158196"/>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kern="1200" dirty="0"/>
            <a:t>PREPARAZIONE</a:t>
          </a:r>
        </a:p>
        <a:p>
          <a:pPr marL="0" lvl="0" indent="0" algn="ctr" defTabSz="622300">
            <a:lnSpc>
              <a:spcPct val="90000"/>
            </a:lnSpc>
            <a:spcBef>
              <a:spcPct val="0"/>
            </a:spcBef>
            <a:spcAft>
              <a:spcPct val="35000"/>
            </a:spcAft>
            <a:buNone/>
          </a:pPr>
          <a:r>
            <a:rPr lang="it-IT" sz="1400" kern="1200" dirty="0"/>
            <a:t>CVP</a:t>
          </a:r>
        </a:p>
        <a:p>
          <a:pPr marL="0" lvl="0" indent="0" algn="ctr" defTabSz="622300">
            <a:lnSpc>
              <a:spcPct val="90000"/>
            </a:lnSpc>
            <a:spcBef>
              <a:spcPct val="0"/>
            </a:spcBef>
            <a:spcAft>
              <a:spcPct val="35000"/>
            </a:spcAft>
            <a:buNone/>
          </a:pPr>
          <a:r>
            <a:rPr lang="it-IT" sz="1400" kern="1200" dirty="0"/>
            <a:t>CUTE</a:t>
          </a:r>
        </a:p>
        <a:p>
          <a:pPr marL="0" lvl="0" indent="0" algn="ctr" defTabSz="622300">
            <a:lnSpc>
              <a:spcPct val="90000"/>
            </a:lnSpc>
            <a:spcBef>
              <a:spcPct val="0"/>
            </a:spcBef>
            <a:spcAft>
              <a:spcPct val="35000"/>
            </a:spcAft>
            <a:buNone/>
          </a:pPr>
          <a:r>
            <a:rPr lang="it-IT" sz="1400" kern="1200" dirty="0"/>
            <a:t>TRICOTOMIA</a:t>
          </a:r>
        </a:p>
        <a:p>
          <a:pPr marL="0" lvl="0" indent="0" algn="ctr" defTabSz="622300">
            <a:lnSpc>
              <a:spcPct val="90000"/>
            </a:lnSpc>
            <a:spcBef>
              <a:spcPct val="0"/>
            </a:spcBef>
            <a:spcAft>
              <a:spcPct val="35000"/>
            </a:spcAft>
            <a:buNone/>
          </a:pPr>
          <a:r>
            <a:rPr lang="it-IT" sz="1400" kern="1200" dirty="0"/>
            <a:t>DIGIUNO</a:t>
          </a:r>
        </a:p>
        <a:p>
          <a:pPr marL="0" lvl="0" indent="0" algn="ctr" defTabSz="622300">
            <a:lnSpc>
              <a:spcPct val="90000"/>
            </a:lnSpc>
            <a:spcBef>
              <a:spcPct val="0"/>
            </a:spcBef>
            <a:spcAft>
              <a:spcPct val="35000"/>
            </a:spcAft>
            <a:buNone/>
          </a:pPr>
          <a:r>
            <a:rPr lang="it-IT" sz="1400" kern="1200" dirty="0"/>
            <a:t>DECOMPRESIONE GASTRICA</a:t>
          </a:r>
        </a:p>
        <a:p>
          <a:pPr marL="0" lvl="0" indent="0" algn="ctr" defTabSz="622300">
            <a:lnSpc>
              <a:spcPct val="90000"/>
            </a:lnSpc>
            <a:spcBef>
              <a:spcPct val="0"/>
            </a:spcBef>
            <a:spcAft>
              <a:spcPct val="35000"/>
            </a:spcAft>
            <a:buNone/>
          </a:pPr>
          <a:r>
            <a:rPr lang="it-IT" sz="1400" kern="1200" dirty="0"/>
            <a:t>SOMM. FARMACI</a:t>
          </a:r>
        </a:p>
        <a:p>
          <a:pPr marL="0" lvl="0" indent="0" algn="ctr" defTabSz="622300">
            <a:lnSpc>
              <a:spcPct val="90000"/>
            </a:lnSpc>
            <a:spcBef>
              <a:spcPct val="0"/>
            </a:spcBef>
            <a:spcAft>
              <a:spcPct val="35000"/>
            </a:spcAft>
            <a:buNone/>
          </a:pPr>
          <a:r>
            <a:rPr lang="it-IT" sz="1400" kern="1200" dirty="0"/>
            <a:t>POSIZIONAMENTO CALZE ANTITROMBO  </a:t>
          </a:r>
        </a:p>
      </dsp:txBody>
      <dsp:txXfrm rot="10800000">
        <a:off x="-12900" y="4023361"/>
        <a:ext cx="5627076" cy="2368647"/>
      </dsp:txXfrm>
    </dsp:sp>
    <dsp:sp modelId="{5272E323-9FB0-4E1D-89D2-0E2D536D1156}">
      <dsp:nvSpPr>
        <dsp:cNvPr id="0" name=""/>
        <dsp:cNvSpPr/>
      </dsp:nvSpPr>
      <dsp:spPr>
        <a:xfrm rot="5400000">
          <a:off x="6848616" y="1999372"/>
          <a:ext cx="3158196" cy="5627076"/>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kern="1200" dirty="0"/>
            <a:t>CONTROLLO DOCUMENTAZIONE</a:t>
          </a:r>
        </a:p>
        <a:p>
          <a:pPr marL="0" lvl="0" indent="0" algn="ctr" defTabSz="622300">
            <a:lnSpc>
              <a:spcPct val="90000"/>
            </a:lnSpc>
            <a:spcBef>
              <a:spcPct val="0"/>
            </a:spcBef>
            <a:spcAft>
              <a:spcPct val="35000"/>
            </a:spcAft>
            <a:buNone/>
          </a:pPr>
          <a:r>
            <a:rPr lang="it-IT" sz="1400" kern="1200" dirty="0"/>
            <a:t>E CHECK LIST </a:t>
          </a:r>
        </a:p>
      </dsp:txBody>
      <dsp:txXfrm rot="-5400000">
        <a:off x="5614176" y="4023361"/>
        <a:ext cx="5627076" cy="2368647"/>
      </dsp:txXfrm>
    </dsp:sp>
    <dsp:sp modelId="{D466D636-1234-4AC0-BCBA-EBE147DF18A1}">
      <dsp:nvSpPr>
        <dsp:cNvPr id="0" name=""/>
        <dsp:cNvSpPr/>
      </dsp:nvSpPr>
      <dsp:spPr>
        <a:xfrm>
          <a:off x="3938953" y="2368647"/>
          <a:ext cx="3376245" cy="1579098"/>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FASE DEL RICOVERO </a:t>
          </a:r>
        </a:p>
        <a:p>
          <a:pPr marL="0" lvl="0" indent="0" algn="ctr" defTabSz="622300">
            <a:lnSpc>
              <a:spcPct val="90000"/>
            </a:lnSpc>
            <a:spcBef>
              <a:spcPct val="0"/>
            </a:spcBef>
            <a:spcAft>
              <a:spcPct val="35000"/>
            </a:spcAft>
            <a:buNone/>
          </a:pPr>
          <a:r>
            <a:rPr lang="it-IT" sz="1400" kern="1200" dirty="0"/>
            <a:t>24 ORE PRIMA DELL’INTERVENTO </a:t>
          </a:r>
        </a:p>
      </dsp:txBody>
      <dsp:txXfrm>
        <a:off x="4016038" y="2445732"/>
        <a:ext cx="3222075" cy="1424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6D519-37B1-4307-9625-20DAE468D230}">
      <dsp:nvSpPr>
        <dsp:cNvPr id="0" name=""/>
        <dsp:cNvSpPr/>
      </dsp:nvSpPr>
      <dsp:spPr>
        <a:xfrm>
          <a:off x="5856862" y="1382082"/>
          <a:ext cx="654139" cy="949942"/>
        </a:xfrm>
        <a:custGeom>
          <a:avLst/>
          <a:gdLst/>
          <a:ahLst/>
          <a:cxnLst/>
          <a:rect l="0" t="0" r="0" b="0"/>
          <a:pathLst>
            <a:path>
              <a:moveTo>
                <a:pt x="654139" y="0"/>
              </a:moveTo>
              <a:lnTo>
                <a:pt x="654139" y="949942"/>
              </a:lnTo>
              <a:lnTo>
                <a:pt x="0" y="9499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EEADD-F23C-4051-9491-B6D4AE70C579}">
      <dsp:nvSpPr>
        <dsp:cNvPr id="0" name=""/>
        <dsp:cNvSpPr/>
      </dsp:nvSpPr>
      <dsp:spPr>
        <a:xfrm>
          <a:off x="6511001" y="1382082"/>
          <a:ext cx="3669925" cy="2062755"/>
        </a:xfrm>
        <a:custGeom>
          <a:avLst/>
          <a:gdLst/>
          <a:ahLst/>
          <a:cxnLst/>
          <a:rect l="0" t="0" r="0" b="0"/>
          <a:pathLst>
            <a:path>
              <a:moveTo>
                <a:pt x="0" y="0"/>
              </a:moveTo>
              <a:lnTo>
                <a:pt x="0" y="1769369"/>
              </a:lnTo>
              <a:lnTo>
                <a:pt x="3669925" y="1769369"/>
              </a:lnTo>
              <a:lnTo>
                <a:pt x="3669925" y="20627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BFCD5-1358-4892-8DCC-D6FD2288B7D6}">
      <dsp:nvSpPr>
        <dsp:cNvPr id="0" name=""/>
        <dsp:cNvSpPr/>
      </dsp:nvSpPr>
      <dsp:spPr>
        <a:xfrm>
          <a:off x="6108476" y="1382082"/>
          <a:ext cx="402525" cy="2356463"/>
        </a:xfrm>
        <a:custGeom>
          <a:avLst/>
          <a:gdLst/>
          <a:ahLst/>
          <a:cxnLst/>
          <a:rect l="0" t="0" r="0" b="0"/>
          <a:pathLst>
            <a:path>
              <a:moveTo>
                <a:pt x="402525" y="0"/>
              </a:moveTo>
              <a:lnTo>
                <a:pt x="402525" y="2063077"/>
              </a:lnTo>
              <a:lnTo>
                <a:pt x="0" y="2063077"/>
              </a:lnTo>
              <a:lnTo>
                <a:pt x="0" y="235646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1DB57A-3FB9-467A-9EAA-3BA7CEBF7591}">
      <dsp:nvSpPr>
        <dsp:cNvPr id="0" name=""/>
        <dsp:cNvSpPr/>
      </dsp:nvSpPr>
      <dsp:spPr>
        <a:xfrm>
          <a:off x="1994839" y="1382082"/>
          <a:ext cx="4516162" cy="2368240"/>
        </a:xfrm>
        <a:custGeom>
          <a:avLst/>
          <a:gdLst/>
          <a:ahLst/>
          <a:cxnLst/>
          <a:rect l="0" t="0" r="0" b="0"/>
          <a:pathLst>
            <a:path>
              <a:moveTo>
                <a:pt x="4516162" y="0"/>
              </a:moveTo>
              <a:lnTo>
                <a:pt x="4516162" y="2074854"/>
              </a:lnTo>
              <a:lnTo>
                <a:pt x="0" y="2074854"/>
              </a:lnTo>
              <a:lnTo>
                <a:pt x="0" y="23682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AEBAD-5117-4D16-B291-770BC61168ED}">
      <dsp:nvSpPr>
        <dsp:cNvPr id="0" name=""/>
        <dsp:cNvSpPr/>
      </dsp:nvSpPr>
      <dsp:spPr>
        <a:xfrm>
          <a:off x="4063253" y="295422"/>
          <a:ext cx="4895496" cy="10866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kern="1200" dirty="0"/>
            <a:t>Doccia Preoperatoria </a:t>
          </a:r>
        </a:p>
      </dsp:txBody>
      <dsp:txXfrm>
        <a:off x="4063253" y="295422"/>
        <a:ext cx="4895496" cy="1086660"/>
      </dsp:txXfrm>
    </dsp:sp>
    <dsp:sp modelId="{DC3DEEC9-20BE-4CD4-891A-FE3229BF80D6}">
      <dsp:nvSpPr>
        <dsp:cNvPr id="0" name=""/>
        <dsp:cNvSpPr/>
      </dsp:nvSpPr>
      <dsp:spPr>
        <a:xfrm>
          <a:off x="266879" y="3750323"/>
          <a:ext cx="3455920" cy="1397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Quando </a:t>
          </a:r>
        </a:p>
        <a:p>
          <a:pPr marL="0" lvl="0" indent="0" algn="ctr" defTabSz="800100">
            <a:lnSpc>
              <a:spcPct val="90000"/>
            </a:lnSpc>
            <a:spcBef>
              <a:spcPct val="0"/>
            </a:spcBef>
            <a:spcAft>
              <a:spcPct val="35000"/>
            </a:spcAft>
            <a:buNone/>
          </a:pPr>
          <a:r>
            <a:rPr lang="it-IT" sz="1800" kern="1200" dirty="0"/>
            <a:t>La sera prima dell’intervento e la mattina dell’intervento dopo tricotomia </a:t>
          </a:r>
        </a:p>
      </dsp:txBody>
      <dsp:txXfrm>
        <a:off x="266879" y="3750323"/>
        <a:ext cx="3455920" cy="1397076"/>
      </dsp:txXfrm>
    </dsp:sp>
    <dsp:sp modelId="{1DCB8E3B-9AFD-4873-A057-171B07275963}">
      <dsp:nvSpPr>
        <dsp:cNvPr id="0" name=""/>
        <dsp:cNvSpPr/>
      </dsp:nvSpPr>
      <dsp:spPr>
        <a:xfrm>
          <a:off x="4711399" y="3738546"/>
          <a:ext cx="2794153" cy="1397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Cosa usare</a:t>
          </a:r>
        </a:p>
        <a:p>
          <a:pPr marL="0" lvl="0" indent="0" algn="ctr" defTabSz="800100">
            <a:lnSpc>
              <a:spcPct val="90000"/>
            </a:lnSpc>
            <a:spcBef>
              <a:spcPct val="0"/>
            </a:spcBef>
            <a:spcAft>
              <a:spcPct val="35000"/>
            </a:spcAft>
            <a:buNone/>
          </a:pPr>
          <a:r>
            <a:rPr lang="it-IT" sz="1800" kern="1200" dirty="0"/>
            <a:t> Clorexidina o Iodopovidone (betadine o hibiscrub monodose e monouso</a:t>
          </a:r>
        </a:p>
      </dsp:txBody>
      <dsp:txXfrm>
        <a:off x="4711399" y="3738546"/>
        <a:ext cx="2794153" cy="1397076"/>
      </dsp:txXfrm>
    </dsp:sp>
    <dsp:sp modelId="{74A58F3F-18AD-4068-97D5-2D73D1BAF5E9}">
      <dsp:nvSpPr>
        <dsp:cNvPr id="0" name=""/>
        <dsp:cNvSpPr/>
      </dsp:nvSpPr>
      <dsp:spPr>
        <a:xfrm>
          <a:off x="8409014" y="3444838"/>
          <a:ext cx="3543824" cy="30821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Gli errori frequenti</a:t>
          </a:r>
        </a:p>
        <a:p>
          <a:pPr marL="0" lvl="0" indent="0" algn="ctr" defTabSz="666750">
            <a:lnSpc>
              <a:spcPct val="90000"/>
            </a:lnSpc>
            <a:spcBef>
              <a:spcPct val="0"/>
            </a:spcBef>
            <a:spcAft>
              <a:spcPct val="35000"/>
            </a:spcAft>
            <a:buNone/>
          </a:pPr>
          <a:r>
            <a:rPr lang="it-IT" sz="1500" kern="1200" dirty="0"/>
            <a:t>Non rimuovere i residui di collante sulla cute prima della Doccia</a:t>
          </a:r>
        </a:p>
        <a:p>
          <a:pPr marL="0" lvl="0" indent="0" algn="ctr" defTabSz="666750">
            <a:lnSpc>
              <a:spcPct val="90000"/>
            </a:lnSpc>
            <a:spcBef>
              <a:spcPct val="0"/>
            </a:spcBef>
            <a:spcAft>
              <a:spcPct val="35000"/>
            </a:spcAft>
            <a:buNone/>
          </a:pPr>
          <a:r>
            <a:rPr lang="it-IT" sz="1500" kern="1200" dirty="0"/>
            <a:t>Non predisporre nei bagni, kit monouso per Doccia (monodose di antisettico+applicatore + telo per asciugatura)</a:t>
          </a:r>
        </a:p>
        <a:p>
          <a:pPr marL="0" lvl="0" indent="0" algn="ctr" defTabSz="666750">
            <a:lnSpc>
              <a:spcPct val="90000"/>
            </a:lnSpc>
            <a:spcBef>
              <a:spcPct val="0"/>
            </a:spcBef>
            <a:spcAft>
              <a:spcPct val="35000"/>
            </a:spcAft>
            <a:buNone/>
          </a:pPr>
          <a:r>
            <a:rPr lang="it-IT" sz="1500" kern="1200" dirty="0"/>
            <a:t>Non Fare indossare pigiama pulito (o camice dell’Ente) dopo la doccia</a:t>
          </a:r>
        </a:p>
        <a:p>
          <a:pPr marL="0" lvl="0" indent="0" algn="ctr" defTabSz="666750">
            <a:lnSpc>
              <a:spcPct val="90000"/>
            </a:lnSpc>
            <a:spcBef>
              <a:spcPct val="0"/>
            </a:spcBef>
            <a:spcAft>
              <a:spcPct val="35000"/>
            </a:spcAft>
            <a:buNone/>
          </a:pPr>
          <a:r>
            <a:rPr lang="it-IT" sz="1500" kern="1200" dirty="0"/>
            <a:t>Non verificare che il paziente si sia lavato in modo adeguato</a:t>
          </a:r>
        </a:p>
        <a:p>
          <a:pPr marL="0" lvl="0" indent="0" algn="ctr" defTabSz="666750">
            <a:lnSpc>
              <a:spcPct val="90000"/>
            </a:lnSpc>
            <a:spcBef>
              <a:spcPct val="0"/>
            </a:spcBef>
            <a:spcAft>
              <a:spcPct val="35000"/>
            </a:spcAft>
            <a:buNone/>
          </a:pPr>
          <a:endParaRPr lang="it-IT" sz="1500" kern="1200" dirty="0"/>
        </a:p>
      </dsp:txBody>
      <dsp:txXfrm>
        <a:off x="8409014" y="3444838"/>
        <a:ext cx="3543824" cy="3082146"/>
      </dsp:txXfrm>
    </dsp:sp>
    <dsp:sp modelId="{310E94D7-5606-46E9-840E-9C2F4BD0A379}">
      <dsp:nvSpPr>
        <dsp:cNvPr id="0" name=""/>
        <dsp:cNvSpPr/>
      </dsp:nvSpPr>
      <dsp:spPr>
        <a:xfrm>
          <a:off x="1007050" y="1633486"/>
          <a:ext cx="4849812" cy="1397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Obiettivo</a:t>
          </a:r>
        </a:p>
        <a:p>
          <a:pPr marL="0" lvl="0" indent="0" algn="ctr" defTabSz="800100">
            <a:lnSpc>
              <a:spcPct val="90000"/>
            </a:lnSpc>
            <a:spcBef>
              <a:spcPct val="0"/>
            </a:spcBef>
            <a:spcAft>
              <a:spcPct val="35000"/>
            </a:spcAft>
            <a:buNone/>
          </a:pPr>
          <a:r>
            <a:rPr lang="it-IT" sz="1800" kern="1200" dirty="0"/>
            <a:t>Abbattere il rischio di infezioni del sito chirurgico (attraverso la riduzione della carica microbica cutanea)</a:t>
          </a:r>
        </a:p>
      </dsp:txBody>
      <dsp:txXfrm>
        <a:off x="1007050" y="1633486"/>
        <a:ext cx="4849812" cy="1397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F5534-6834-4380-9AC2-2FA1E61E2B7F}">
      <dsp:nvSpPr>
        <dsp:cNvPr id="0" name=""/>
        <dsp:cNvSpPr/>
      </dsp:nvSpPr>
      <dsp:spPr>
        <a:xfrm>
          <a:off x="4296959" y="1520569"/>
          <a:ext cx="488650" cy="1399099"/>
        </a:xfrm>
        <a:custGeom>
          <a:avLst/>
          <a:gdLst/>
          <a:ahLst/>
          <a:cxnLst/>
          <a:rect l="0" t="0" r="0" b="0"/>
          <a:pathLst>
            <a:path>
              <a:moveTo>
                <a:pt x="488650" y="0"/>
              </a:moveTo>
              <a:lnTo>
                <a:pt x="488650" y="1399099"/>
              </a:lnTo>
              <a:lnTo>
                <a:pt x="0" y="13990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E5359-B2B4-406F-9E5C-C81494B00F00}">
      <dsp:nvSpPr>
        <dsp:cNvPr id="0" name=""/>
        <dsp:cNvSpPr/>
      </dsp:nvSpPr>
      <dsp:spPr>
        <a:xfrm>
          <a:off x="4785609" y="1520569"/>
          <a:ext cx="1670558" cy="2798023"/>
        </a:xfrm>
        <a:custGeom>
          <a:avLst/>
          <a:gdLst/>
          <a:ahLst/>
          <a:cxnLst/>
          <a:rect l="0" t="0" r="0" b="0"/>
          <a:pathLst>
            <a:path>
              <a:moveTo>
                <a:pt x="0" y="0"/>
              </a:moveTo>
              <a:lnTo>
                <a:pt x="0" y="2478703"/>
              </a:lnTo>
              <a:lnTo>
                <a:pt x="1670558" y="2478703"/>
              </a:lnTo>
              <a:lnTo>
                <a:pt x="1670558" y="279802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A9666-4E97-4DE1-A78A-9EEF8B62A135}">
      <dsp:nvSpPr>
        <dsp:cNvPr id="0" name=""/>
        <dsp:cNvSpPr/>
      </dsp:nvSpPr>
      <dsp:spPr>
        <a:xfrm>
          <a:off x="2776390" y="1520569"/>
          <a:ext cx="2009219" cy="2798023"/>
        </a:xfrm>
        <a:custGeom>
          <a:avLst/>
          <a:gdLst/>
          <a:ahLst/>
          <a:cxnLst/>
          <a:rect l="0" t="0" r="0" b="0"/>
          <a:pathLst>
            <a:path>
              <a:moveTo>
                <a:pt x="2009219" y="0"/>
              </a:moveTo>
              <a:lnTo>
                <a:pt x="2009219" y="2478703"/>
              </a:lnTo>
              <a:lnTo>
                <a:pt x="0" y="2478703"/>
              </a:lnTo>
              <a:lnTo>
                <a:pt x="0" y="279802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A3EB3-EFB8-483E-8D5E-417D836DA15E}">
      <dsp:nvSpPr>
        <dsp:cNvPr id="0" name=""/>
        <dsp:cNvSpPr/>
      </dsp:nvSpPr>
      <dsp:spPr>
        <a:xfrm>
          <a:off x="3265040" y="0"/>
          <a:ext cx="3041138" cy="152056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Tricotomia</a:t>
          </a:r>
        </a:p>
      </dsp:txBody>
      <dsp:txXfrm>
        <a:off x="3265040" y="0"/>
        <a:ext cx="3041138" cy="1520569"/>
      </dsp:txXfrm>
    </dsp:sp>
    <dsp:sp modelId="{2D1C79D5-D662-47E9-B5EF-F3DFD5837667}">
      <dsp:nvSpPr>
        <dsp:cNvPr id="0" name=""/>
        <dsp:cNvSpPr/>
      </dsp:nvSpPr>
      <dsp:spPr>
        <a:xfrm>
          <a:off x="1255821" y="4318592"/>
          <a:ext cx="3041138" cy="152056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DEPILATORE ELETTRICO O RASOIO MONOUSO</a:t>
          </a:r>
        </a:p>
      </dsp:txBody>
      <dsp:txXfrm>
        <a:off x="1255821" y="4318592"/>
        <a:ext cx="3041138" cy="1520569"/>
      </dsp:txXfrm>
    </dsp:sp>
    <dsp:sp modelId="{AADB0FAD-3747-429E-8860-A968F1CF422B}">
      <dsp:nvSpPr>
        <dsp:cNvPr id="0" name=""/>
        <dsp:cNvSpPr/>
      </dsp:nvSpPr>
      <dsp:spPr>
        <a:xfrm>
          <a:off x="4935598" y="4318592"/>
          <a:ext cx="3041138" cy="152056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CREME DEPILATORIE</a:t>
          </a:r>
        </a:p>
      </dsp:txBody>
      <dsp:txXfrm>
        <a:off x="4935598" y="4318592"/>
        <a:ext cx="3041138" cy="1520569"/>
      </dsp:txXfrm>
    </dsp:sp>
    <dsp:sp modelId="{0A3EFA51-747F-4C24-BD2F-115171CD2216}">
      <dsp:nvSpPr>
        <dsp:cNvPr id="0" name=""/>
        <dsp:cNvSpPr/>
      </dsp:nvSpPr>
      <dsp:spPr>
        <a:xfrm>
          <a:off x="1255821" y="2159384"/>
          <a:ext cx="3041138" cy="152056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Obiettivo </a:t>
          </a:r>
        </a:p>
        <a:p>
          <a:pPr marL="0" lvl="0" indent="0" algn="ctr" defTabSz="711200">
            <a:lnSpc>
              <a:spcPct val="90000"/>
            </a:lnSpc>
            <a:spcBef>
              <a:spcPct val="0"/>
            </a:spcBef>
            <a:spcAft>
              <a:spcPct val="35000"/>
            </a:spcAft>
            <a:buNone/>
          </a:pPr>
          <a:r>
            <a:rPr lang="it-IT" sz="1600" kern="1200" dirty="0"/>
            <a:t>Abbattere il rischio di infezione del sito</a:t>
          </a:r>
        </a:p>
        <a:p>
          <a:pPr marL="0" lvl="0" indent="0" algn="ctr" defTabSz="711200">
            <a:lnSpc>
              <a:spcPct val="90000"/>
            </a:lnSpc>
            <a:spcBef>
              <a:spcPct val="0"/>
            </a:spcBef>
            <a:spcAft>
              <a:spcPct val="35000"/>
            </a:spcAft>
            <a:buNone/>
          </a:pPr>
          <a:r>
            <a:rPr lang="it-IT" sz="1600" kern="1200" dirty="0"/>
            <a:t>chirurgico ( ferita)</a:t>
          </a:r>
        </a:p>
      </dsp:txBody>
      <dsp:txXfrm>
        <a:off x="1255821" y="2159384"/>
        <a:ext cx="3041138" cy="1520569"/>
      </dsp:txXfrm>
    </dsp:sp>
    <dsp:sp modelId="{FFF46772-C776-43F5-81F3-61FB944B47C6}">
      <dsp:nvSpPr>
        <dsp:cNvPr id="0" name=""/>
        <dsp:cNvSpPr/>
      </dsp:nvSpPr>
      <dsp:spPr>
        <a:xfrm>
          <a:off x="7221591" y="655891"/>
          <a:ext cx="3041138" cy="30616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“Evitare la depilazione preoperatoria, a meno che i peli siano vicini o addirittura nella zona di incisione e pertanto possano interferire con l’operazione stessa.”</a:t>
          </a:r>
        </a:p>
        <a:p>
          <a:pPr marL="0" lvl="0" indent="0" algn="ctr" defTabSz="711200">
            <a:lnSpc>
              <a:spcPct val="90000"/>
            </a:lnSpc>
            <a:spcBef>
              <a:spcPct val="0"/>
            </a:spcBef>
            <a:spcAft>
              <a:spcPct val="35000"/>
            </a:spcAft>
            <a:buNone/>
          </a:pPr>
          <a:r>
            <a:rPr lang="it-IT" sz="1600" kern="1200" dirty="0"/>
            <a:t>“Se i peli vengono tagliati, bisogna procedere immediatamente</a:t>
          </a:r>
        </a:p>
        <a:p>
          <a:pPr marL="0" lvl="0" indent="0" algn="ctr" defTabSz="711200">
            <a:lnSpc>
              <a:spcPct val="90000"/>
            </a:lnSpc>
            <a:spcBef>
              <a:spcPct val="0"/>
            </a:spcBef>
            <a:spcAft>
              <a:spcPct val="35000"/>
            </a:spcAft>
            <a:buNone/>
          </a:pPr>
          <a:r>
            <a:rPr lang="it-IT" sz="1600" kern="1200" dirty="0"/>
            <a:t>prima dell’intervento, preferibilmente con un rasoio elettrico”</a:t>
          </a:r>
        </a:p>
      </dsp:txBody>
      <dsp:txXfrm>
        <a:off x="7221591" y="655891"/>
        <a:ext cx="3041138" cy="3061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E636D-6E3B-4666-9EBC-55BD67E21FBD}">
      <dsp:nvSpPr>
        <dsp:cNvPr id="0" name=""/>
        <dsp:cNvSpPr/>
      </dsp:nvSpPr>
      <dsp:spPr>
        <a:xfrm>
          <a:off x="3996626" y="0"/>
          <a:ext cx="4213563" cy="100951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Digiuno </a:t>
          </a:r>
        </a:p>
      </dsp:txBody>
      <dsp:txXfrm>
        <a:off x="4026194" y="29568"/>
        <a:ext cx="4154427" cy="950381"/>
      </dsp:txXfrm>
    </dsp:sp>
    <dsp:sp modelId="{D329F8D9-28CB-4C9C-AD9E-F5A2BF2F7A67}">
      <dsp:nvSpPr>
        <dsp:cNvPr id="0" name=""/>
        <dsp:cNvSpPr/>
      </dsp:nvSpPr>
      <dsp:spPr>
        <a:xfrm>
          <a:off x="2885549" y="1009517"/>
          <a:ext cx="3217858" cy="1757612"/>
        </a:xfrm>
        <a:custGeom>
          <a:avLst/>
          <a:gdLst/>
          <a:ahLst/>
          <a:cxnLst/>
          <a:rect l="0" t="0" r="0" b="0"/>
          <a:pathLst>
            <a:path>
              <a:moveTo>
                <a:pt x="3217858" y="0"/>
              </a:moveTo>
              <a:lnTo>
                <a:pt x="3217858" y="878806"/>
              </a:lnTo>
              <a:lnTo>
                <a:pt x="0" y="878806"/>
              </a:lnTo>
              <a:lnTo>
                <a:pt x="0" y="17576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DC6F9-1967-4494-8560-A0674DEF6E7E}">
      <dsp:nvSpPr>
        <dsp:cNvPr id="0" name=""/>
        <dsp:cNvSpPr/>
      </dsp:nvSpPr>
      <dsp:spPr>
        <a:xfrm>
          <a:off x="196945" y="2767130"/>
          <a:ext cx="5377208" cy="39220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Somministrare dieta a base di minestrina,</a:t>
          </a:r>
        </a:p>
        <a:p>
          <a:pPr marL="0" lvl="0" indent="0" algn="ctr" defTabSz="711200">
            <a:lnSpc>
              <a:spcPct val="90000"/>
            </a:lnSpc>
            <a:spcBef>
              <a:spcPct val="0"/>
            </a:spcBef>
            <a:spcAft>
              <a:spcPct val="35000"/>
            </a:spcAft>
            <a:buNone/>
          </a:pPr>
          <a:r>
            <a:rPr lang="it-IT" sz="1600" kern="1200" dirty="0"/>
            <a:t>semolino o the, la sera precedente l’intervento.</a:t>
          </a:r>
        </a:p>
        <a:p>
          <a:pPr marL="0" lvl="0" indent="0" algn="ctr" defTabSz="711200">
            <a:lnSpc>
              <a:spcPct val="90000"/>
            </a:lnSpc>
            <a:spcBef>
              <a:spcPct val="0"/>
            </a:spcBef>
            <a:spcAft>
              <a:spcPct val="35000"/>
            </a:spcAft>
            <a:buNone/>
          </a:pPr>
          <a:r>
            <a:rPr lang="it-IT" sz="1600" kern="1200" dirty="0"/>
            <a:t>• Sospendere la somministrazione di ogni</a:t>
          </a:r>
        </a:p>
        <a:p>
          <a:pPr marL="0" lvl="0" indent="0" algn="ctr" defTabSz="711200">
            <a:lnSpc>
              <a:spcPct val="90000"/>
            </a:lnSpc>
            <a:spcBef>
              <a:spcPct val="0"/>
            </a:spcBef>
            <a:spcAft>
              <a:spcPct val="35000"/>
            </a:spcAft>
            <a:buNone/>
          </a:pPr>
          <a:r>
            <a:rPr lang="it-IT" sz="1600" kern="1200" dirty="0"/>
            <a:t>alimento 8 ore prima dell’orario previsto per</a:t>
          </a:r>
        </a:p>
        <a:p>
          <a:pPr marL="0" lvl="0" indent="0" algn="ctr" defTabSz="711200">
            <a:lnSpc>
              <a:spcPct val="90000"/>
            </a:lnSpc>
            <a:spcBef>
              <a:spcPct val="0"/>
            </a:spcBef>
            <a:spcAft>
              <a:spcPct val="35000"/>
            </a:spcAft>
            <a:buNone/>
          </a:pPr>
          <a:r>
            <a:rPr lang="it-IT" sz="1600" kern="1200" dirty="0"/>
            <a:t>l’intervento.</a:t>
          </a:r>
        </a:p>
        <a:p>
          <a:pPr marL="0" lvl="0" indent="0" algn="ctr" defTabSz="711200">
            <a:lnSpc>
              <a:spcPct val="90000"/>
            </a:lnSpc>
            <a:spcBef>
              <a:spcPct val="0"/>
            </a:spcBef>
            <a:spcAft>
              <a:spcPct val="35000"/>
            </a:spcAft>
            <a:buNone/>
          </a:pPr>
          <a:r>
            <a:rPr lang="it-IT" sz="1600" kern="1200" dirty="0"/>
            <a:t>• Segnalare ogni interruzione del digiuno</a:t>
          </a:r>
        </a:p>
        <a:p>
          <a:pPr marL="0" lvl="0" indent="0" algn="ctr" defTabSz="711200">
            <a:lnSpc>
              <a:spcPct val="90000"/>
            </a:lnSpc>
            <a:spcBef>
              <a:spcPct val="0"/>
            </a:spcBef>
            <a:spcAft>
              <a:spcPct val="35000"/>
            </a:spcAft>
            <a:buNone/>
          </a:pPr>
          <a:r>
            <a:rPr lang="it-IT" sz="1600" kern="1200" dirty="0"/>
            <a:t>completo all’anestesista.</a:t>
          </a:r>
        </a:p>
        <a:p>
          <a:pPr marL="0" lvl="0" indent="0" algn="ctr" defTabSz="711200">
            <a:lnSpc>
              <a:spcPct val="90000"/>
            </a:lnSpc>
            <a:spcBef>
              <a:spcPct val="0"/>
            </a:spcBef>
            <a:spcAft>
              <a:spcPct val="35000"/>
            </a:spcAft>
            <a:buNone/>
          </a:pPr>
          <a:r>
            <a:rPr lang="it-IT" sz="1600" kern="1200" dirty="0"/>
            <a:t>• Durante il periodo di digiuno possono essere</a:t>
          </a:r>
        </a:p>
        <a:p>
          <a:pPr marL="0" lvl="0" indent="0" algn="ctr" defTabSz="711200">
            <a:lnSpc>
              <a:spcPct val="90000"/>
            </a:lnSpc>
            <a:spcBef>
              <a:spcPct val="0"/>
            </a:spcBef>
            <a:spcAft>
              <a:spcPct val="35000"/>
            </a:spcAft>
            <a:buNone/>
          </a:pPr>
          <a:r>
            <a:rPr lang="it-IT" sz="1600" kern="1200" dirty="0"/>
            <a:t>somministrati i farmaci prescritti, sia per via</a:t>
          </a:r>
        </a:p>
        <a:p>
          <a:pPr marL="0" lvl="0" indent="0" algn="ctr" defTabSz="711200">
            <a:lnSpc>
              <a:spcPct val="90000"/>
            </a:lnSpc>
            <a:spcBef>
              <a:spcPct val="0"/>
            </a:spcBef>
            <a:spcAft>
              <a:spcPct val="35000"/>
            </a:spcAft>
            <a:buNone/>
          </a:pPr>
          <a:r>
            <a:rPr lang="it-IT" sz="1600" kern="1200" dirty="0"/>
            <a:t>parenterale che per via orale.</a:t>
          </a:r>
        </a:p>
      </dsp:txBody>
      <dsp:txXfrm>
        <a:off x="311818" y="2882003"/>
        <a:ext cx="5147462" cy="3692309"/>
      </dsp:txXfrm>
    </dsp:sp>
    <dsp:sp modelId="{980E0BDA-0582-4658-A90C-06889E221D41}">
      <dsp:nvSpPr>
        <dsp:cNvPr id="0" name=""/>
        <dsp:cNvSpPr/>
      </dsp:nvSpPr>
      <dsp:spPr>
        <a:xfrm>
          <a:off x="6103408" y="1009517"/>
          <a:ext cx="167683" cy="111453"/>
        </a:xfrm>
        <a:custGeom>
          <a:avLst/>
          <a:gdLst/>
          <a:ahLst/>
          <a:cxnLst/>
          <a:rect l="0" t="0" r="0" b="0"/>
          <a:pathLst>
            <a:path>
              <a:moveTo>
                <a:pt x="0" y="0"/>
              </a:moveTo>
              <a:lnTo>
                <a:pt x="0" y="55726"/>
              </a:lnTo>
              <a:lnTo>
                <a:pt x="167683" y="55726"/>
              </a:lnTo>
              <a:lnTo>
                <a:pt x="167683" y="1114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44198-DEA1-4C01-9FA1-A26C6B41A25E}">
      <dsp:nvSpPr>
        <dsp:cNvPr id="0" name=""/>
        <dsp:cNvSpPr/>
      </dsp:nvSpPr>
      <dsp:spPr>
        <a:xfrm>
          <a:off x="3876484" y="1120970"/>
          <a:ext cx="4789215" cy="100951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INTERVENTO IN ANESTESIA GENERALE O</a:t>
          </a:r>
        </a:p>
        <a:p>
          <a:pPr marL="0" lvl="0" indent="0" algn="ctr" defTabSz="800100">
            <a:lnSpc>
              <a:spcPct val="90000"/>
            </a:lnSpc>
            <a:spcBef>
              <a:spcPct val="0"/>
            </a:spcBef>
            <a:spcAft>
              <a:spcPct val="35000"/>
            </a:spcAft>
            <a:buNone/>
          </a:pPr>
          <a:r>
            <a:rPr lang="it-IT" sz="1800" kern="1200" dirty="0"/>
            <a:t>REGIONALE (PERIDURALE, DI PLESSO)</a:t>
          </a:r>
        </a:p>
      </dsp:txBody>
      <dsp:txXfrm>
        <a:off x="3906052" y="1150538"/>
        <a:ext cx="4730079" cy="950381"/>
      </dsp:txXfrm>
    </dsp:sp>
    <dsp:sp modelId="{C3D2C763-29D7-4909-B374-0DB8800F4660}">
      <dsp:nvSpPr>
        <dsp:cNvPr id="0" name=""/>
        <dsp:cNvSpPr/>
      </dsp:nvSpPr>
      <dsp:spPr>
        <a:xfrm>
          <a:off x="6271091" y="2130488"/>
          <a:ext cx="2616108" cy="601389"/>
        </a:xfrm>
        <a:custGeom>
          <a:avLst/>
          <a:gdLst/>
          <a:ahLst/>
          <a:cxnLst/>
          <a:rect l="0" t="0" r="0" b="0"/>
          <a:pathLst>
            <a:path>
              <a:moveTo>
                <a:pt x="0" y="0"/>
              </a:moveTo>
              <a:lnTo>
                <a:pt x="0" y="300694"/>
              </a:lnTo>
              <a:lnTo>
                <a:pt x="2616108" y="300694"/>
              </a:lnTo>
              <a:lnTo>
                <a:pt x="2616108" y="60138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2B45D-09BC-4937-B140-32D15A4C2621}">
      <dsp:nvSpPr>
        <dsp:cNvPr id="0" name=""/>
        <dsp:cNvSpPr/>
      </dsp:nvSpPr>
      <dsp:spPr>
        <a:xfrm>
          <a:off x="6295161" y="2731877"/>
          <a:ext cx="5184078" cy="4027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Ai bambini e/o neonati, possono essere</a:t>
          </a:r>
        </a:p>
        <a:p>
          <a:pPr marL="0" lvl="0" indent="0" algn="ctr" defTabSz="711200">
            <a:lnSpc>
              <a:spcPct val="90000"/>
            </a:lnSpc>
            <a:spcBef>
              <a:spcPct val="0"/>
            </a:spcBef>
            <a:spcAft>
              <a:spcPct val="35000"/>
            </a:spcAft>
            <a:buNone/>
          </a:pPr>
          <a:r>
            <a:rPr lang="it-IT" sz="1600" kern="1200" dirty="0"/>
            <a:t>somministrate, nelle 24 ore precedenti</a:t>
          </a:r>
        </a:p>
        <a:p>
          <a:pPr marL="0" lvl="0" indent="0" algn="ctr" defTabSz="711200">
            <a:lnSpc>
              <a:spcPct val="90000"/>
            </a:lnSpc>
            <a:spcBef>
              <a:spcPct val="0"/>
            </a:spcBef>
            <a:spcAft>
              <a:spcPct val="35000"/>
            </a:spcAft>
            <a:buNone/>
          </a:pPr>
          <a:r>
            <a:rPr lang="it-IT" sz="1600" kern="1200" dirty="0"/>
            <a:t>l’intervento, soluzioni zuccherine, la cui</a:t>
          </a:r>
        </a:p>
        <a:p>
          <a:pPr marL="0" lvl="0" indent="0" algn="ctr" defTabSz="711200">
            <a:lnSpc>
              <a:spcPct val="90000"/>
            </a:lnSpc>
            <a:spcBef>
              <a:spcPct val="0"/>
            </a:spcBef>
            <a:spcAft>
              <a:spcPct val="35000"/>
            </a:spcAft>
            <a:buNone/>
          </a:pPr>
          <a:r>
            <a:rPr lang="it-IT" sz="1600" kern="1200" dirty="0"/>
            <a:t>somministrazione dovrà comunque essere</a:t>
          </a:r>
        </a:p>
        <a:p>
          <a:pPr marL="0" lvl="0" indent="0" algn="ctr" defTabSz="711200">
            <a:lnSpc>
              <a:spcPct val="90000"/>
            </a:lnSpc>
            <a:spcBef>
              <a:spcPct val="0"/>
            </a:spcBef>
            <a:spcAft>
              <a:spcPct val="35000"/>
            </a:spcAft>
            <a:buNone/>
          </a:pPr>
          <a:r>
            <a:rPr lang="it-IT" sz="1600" kern="1200" dirty="0"/>
            <a:t>sospesa 4 ore prima dell’entrata in sala</a:t>
          </a:r>
        </a:p>
        <a:p>
          <a:pPr marL="0" lvl="0" indent="0" algn="ctr" defTabSz="711200">
            <a:lnSpc>
              <a:spcPct val="90000"/>
            </a:lnSpc>
            <a:spcBef>
              <a:spcPct val="0"/>
            </a:spcBef>
            <a:spcAft>
              <a:spcPct val="35000"/>
            </a:spcAft>
            <a:buNone/>
          </a:pPr>
          <a:r>
            <a:rPr lang="it-IT" sz="1600" kern="1200" dirty="0"/>
            <a:t>operatoria.</a:t>
          </a:r>
        </a:p>
        <a:p>
          <a:pPr marL="0" lvl="0" indent="0" algn="ctr" defTabSz="711200">
            <a:lnSpc>
              <a:spcPct val="90000"/>
            </a:lnSpc>
            <a:spcBef>
              <a:spcPct val="0"/>
            </a:spcBef>
            <a:spcAft>
              <a:spcPct val="35000"/>
            </a:spcAft>
            <a:buNone/>
          </a:pPr>
          <a:r>
            <a:rPr lang="it-IT" sz="1600" kern="1200" dirty="0"/>
            <a:t>• Per il paziente diabetico attenersi</a:t>
          </a:r>
        </a:p>
        <a:p>
          <a:pPr marL="0" lvl="0" indent="0" algn="ctr" defTabSz="711200">
            <a:lnSpc>
              <a:spcPct val="90000"/>
            </a:lnSpc>
            <a:spcBef>
              <a:spcPct val="0"/>
            </a:spcBef>
            <a:spcAft>
              <a:spcPct val="35000"/>
            </a:spcAft>
            <a:buNone/>
          </a:pPr>
          <a:r>
            <a:rPr lang="it-IT" sz="1600" kern="1200" dirty="0"/>
            <a:t>scrupolosamente alle indicazioni del</a:t>
          </a:r>
        </a:p>
        <a:p>
          <a:pPr marL="0" lvl="0" indent="0" algn="ctr" defTabSz="711200">
            <a:lnSpc>
              <a:spcPct val="90000"/>
            </a:lnSpc>
            <a:spcBef>
              <a:spcPct val="0"/>
            </a:spcBef>
            <a:spcAft>
              <a:spcPct val="35000"/>
            </a:spcAft>
            <a:buNone/>
          </a:pPr>
          <a:r>
            <a:rPr lang="it-IT" sz="1600" kern="1200" dirty="0"/>
            <a:t>diabetologo e/o dell’anestesista.</a:t>
          </a:r>
        </a:p>
      </dsp:txBody>
      <dsp:txXfrm>
        <a:off x="6413127" y="2849843"/>
        <a:ext cx="4948146" cy="3791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D94AE-600F-47C7-8893-8925979C0C00}">
      <dsp:nvSpPr>
        <dsp:cNvPr id="0" name=""/>
        <dsp:cNvSpPr/>
      </dsp:nvSpPr>
      <dsp:spPr>
        <a:xfrm>
          <a:off x="5201670" y="2234226"/>
          <a:ext cx="2057400" cy="2057400"/>
        </a:xfrm>
        <a:prstGeom prst="round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it-IT" sz="2100" kern="1200" dirty="0"/>
            <a:t>Preparazione intestinale </a:t>
          </a:r>
        </a:p>
      </dsp:txBody>
      <dsp:txXfrm>
        <a:off x="5302104" y="2334660"/>
        <a:ext cx="1856532" cy="1856532"/>
      </dsp:txXfrm>
    </dsp:sp>
    <dsp:sp modelId="{70A64AC8-6B97-48F3-B02D-FF937358DD4F}">
      <dsp:nvSpPr>
        <dsp:cNvPr id="0" name=""/>
        <dsp:cNvSpPr/>
      </dsp:nvSpPr>
      <dsp:spPr>
        <a:xfrm rot="16182317">
          <a:off x="5950697" y="1961252"/>
          <a:ext cx="545955" cy="0"/>
        </a:xfrm>
        <a:custGeom>
          <a:avLst/>
          <a:gdLst/>
          <a:ahLst/>
          <a:cxnLst/>
          <a:rect l="0" t="0" r="0" b="0"/>
          <a:pathLst>
            <a:path>
              <a:moveTo>
                <a:pt x="0" y="0"/>
              </a:moveTo>
              <a:lnTo>
                <a:pt x="54595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AACFF-9B73-4555-AA2C-76791A5A3A9E}">
      <dsp:nvSpPr>
        <dsp:cNvPr id="0" name=""/>
        <dsp:cNvSpPr/>
      </dsp:nvSpPr>
      <dsp:spPr>
        <a:xfrm>
          <a:off x="4088679" y="-15"/>
          <a:ext cx="4258497" cy="168829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it-IT" sz="1300" kern="1200" dirty="0"/>
            <a:t>Quando?</a:t>
          </a:r>
        </a:p>
        <a:p>
          <a:pPr marL="0" lvl="0" indent="0" algn="ctr" defTabSz="577850">
            <a:lnSpc>
              <a:spcPct val="90000"/>
            </a:lnSpc>
            <a:spcBef>
              <a:spcPct val="0"/>
            </a:spcBef>
            <a:spcAft>
              <a:spcPct val="35000"/>
            </a:spcAft>
            <a:buNone/>
          </a:pPr>
          <a:r>
            <a:rPr lang="it-IT" sz="1300" kern="1200" dirty="0"/>
            <a:t>Sera prima dell’intervento:</a:t>
          </a:r>
        </a:p>
        <a:p>
          <a:pPr marL="0" lvl="0" indent="0" algn="ctr" defTabSz="577850">
            <a:lnSpc>
              <a:spcPct val="90000"/>
            </a:lnSpc>
            <a:spcBef>
              <a:spcPct val="0"/>
            </a:spcBef>
            <a:spcAft>
              <a:spcPct val="35000"/>
            </a:spcAft>
            <a:buNone/>
          </a:pPr>
          <a:r>
            <a:rPr lang="it-IT" sz="1300" kern="1200" dirty="0"/>
            <a:t>Piccolo volume 90/120 ml. N°2</a:t>
          </a:r>
        </a:p>
        <a:p>
          <a:pPr marL="0" lvl="0" indent="0" algn="ctr" defTabSz="577850">
            <a:lnSpc>
              <a:spcPct val="90000"/>
            </a:lnSpc>
            <a:spcBef>
              <a:spcPct val="0"/>
            </a:spcBef>
            <a:spcAft>
              <a:spcPct val="35000"/>
            </a:spcAft>
            <a:buNone/>
          </a:pPr>
          <a:r>
            <a:rPr lang="it-IT" sz="1300" kern="1200" dirty="0"/>
            <a:t>o</a:t>
          </a:r>
        </a:p>
        <a:p>
          <a:pPr marL="0" lvl="0" indent="0" algn="ctr" defTabSz="577850">
            <a:lnSpc>
              <a:spcPct val="90000"/>
            </a:lnSpc>
            <a:spcBef>
              <a:spcPct val="0"/>
            </a:spcBef>
            <a:spcAft>
              <a:spcPct val="35000"/>
            </a:spcAft>
            <a:buNone/>
          </a:pPr>
          <a:r>
            <a:rPr lang="it-IT" sz="1300" kern="1200" dirty="0"/>
            <a:t>Grande volume 500/1000 ml</a:t>
          </a:r>
        </a:p>
        <a:p>
          <a:pPr marL="0" lvl="0" indent="0" algn="ctr" defTabSz="577850">
            <a:lnSpc>
              <a:spcPct val="90000"/>
            </a:lnSpc>
            <a:spcBef>
              <a:spcPct val="0"/>
            </a:spcBef>
            <a:spcAft>
              <a:spcPct val="35000"/>
            </a:spcAft>
            <a:buNone/>
          </a:pPr>
          <a:r>
            <a:rPr lang="it-IT" sz="1300" kern="1200" dirty="0"/>
            <a:t>se occorre la mattina 1 a piccolo volume</a:t>
          </a:r>
        </a:p>
      </dsp:txBody>
      <dsp:txXfrm>
        <a:off x="4171095" y="82401"/>
        <a:ext cx="4093665" cy="1523462"/>
      </dsp:txXfrm>
    </dsp:sp>
    <dsp:sp modelId="{E4F1C8D0-91D4-420E-90EE-386B49BE56E5}">
      <dsp:nvSpPr>
        <dsp:cNvPr id="0" name=""/>
        <dsp:cNvSpPr/>
      </dsp:nvSpPr>
      <dsp:spPr>
        <a:xfrm rot="134769">
          <a:off x="7258405" y="3337233"/>
          <a:ext cx="1732876" cy="0"/>
        </a:xfrm>
        <a:custGeom>
          <a:avLst/>
          <a:gdLst/>
          <a:ahLst/>
          <a:cxnLst/>
          <a:rect l="0" t="0" r="0" b="0"/>
          <a:pathLst>
            <a:path>
              <a:moveTo>
                <a:pt x="0" y="0"/>
              </a:moveTo>
              <a:lnTo>
                <a:pt x="173287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82A8EB-8D86-4D21-B5B1-F5546C4FC15F}">
      <dsp:nvSpPr>
        <dsp:cNvPr id="0" name=""/>
        <dsp:cNvSpPr/>
      </dsp:nvSpPr>
      <dsp:spPr>
        <a:xfrm>
          <a:off x="8990616" y="274325"/>
          <a:ext cx="2948163" cy="63093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it-IT" sz="1500" kern="1200" dirty="0"/>
            <a:t>Da valutare nei  seguenti casi </a:t>
          </a:r>
        </a:p>
        <a:p>
          <a:pPr marL="0" lvl="0" indent="0" algn="ctr" defTabSz="666750">
            <a:lnSpc>
              <a:spcPct val="90000"/>
            </a:lnSpc>
            <a:spcBef>
              <a:spcPct val="0"/>
            </a:spcBef>
            <a:spcAft>
              <a:spcPct val="35000"/>
            </a:spcAft>
            <a:buNone/>
          </a:pPr>
          <a:r>
            <a:rPr lang="it-IT" sz="1500" kern="1200" dirty="0"/>
            <a:t>Probabilità di ileo postoperatorio.</a:t>
          </a:r>
        </a:p>
        <a:p>
          <a:pPr marL="0" lvl="0" indent="0" algn="ctr" defTabSz="666750">
            <a:lnSpc>
              <a:spcPct val="90000"/>
            </a:lnSpc>
            <a:spcBef>
              <a:spcPct val="0"/>
            </a:spcBef>
            <a:spcAft>
              <a:spcPct val="35000"/>
            </a:spcAft>
            <a:buNone/>
          </a:pPr>
          <a:r>
            <a:rPr lang="it-IT" sz="1500" kern="1200" dirty="0"/>
            <a:t>Caratteristiche individuali dell’alvo (stipsi cronica)</a:t>
          </a:r>
        </a:p>
        <a:p>
          <a:pPr marL="0" lvl="0" indent="0" algn="ctr" defTabSz="666750">
            <a:lnSpc>
              <a:spcPct val="90000"/>
            </a:lnSpc>
            <a:spcBef>
              <a:spcPct val="0"/>
            </a:spcBef>
            <a:spcAft>
              <a:spcPct val="35000"/>
            </a:spcAft>
            <a:buNone/>
          </a:pPr>
          <a:r>
            <a:rPr lang="it-IT" sz="1500" kern="1200" dirty="0"/>
            <a:t>Età (alterata funzione muscolatura liscia nell’anziano)</a:t>
          </a:r>
        </a:p>
        <a:p>
          <a:pPr marL="0" lvl="0" indent="0" algn="ctr" defTabSz="666750">
            <a:lnSpc>
              <a:spcPct val="90000"/>
            </a:lnSpc>
            <a:spcBef>
              <a:spcPct val="0"/>
            </a:spcBef>
            <a:spcAft>
              <a:spcPct val="35000"/>
            </a:spcAft>
            <a:buNone/>
          </a:pPr>
          <a:r>
            <a:rPr lang="it-IT" sz="1500" kern="1200" dirty="0"/>
            <a:t>Varianti anatomiche (megacolon)</a:t>
          </a:r>
        </a:p>
        <a:p>
          <a:pPr marL="0" lvl="0" indent="0" algn="ctr" defTabSz="666750">
            <a:lnSpc>
              <a:spcPct val="90000"/>
            </a:lnSpc>
            <a:spcBef>
              <a:spcPct val="0"/>
            </a:spcBef>
            <a:spcAft>
              <a:spcPct val="35000"/>
            </a:spcAft>
            <a:buNone/>
          </a:pPr>
          <a:r>
            <a:rPr lang="it-IT" sz="1500" kern="1200" dirty="0"/>
            <a:t>Terapia cronica (calcio-antagonisti)</a:t>
          </a:r>
        </a:p>
        <a:p>
          <a:pPr marL="0" lvl="0" indent="0" algn="ctr" defTabSz="666750">
            <a:lnSpc>
              <a:spcPct val="90000"/>
            </a:lnSpc>
            <a:spcBef>
              <a:spcPct val="0"/>
            </a:spcBef>
            <a:spcAft>
              <a:spcPct val="35000"/>
            </a:spcAft>
            <a:buNone/>
          </a:pPr>
          <a:r>
            <a:rPr lang="it-IT" sz="1500" kern="1200" dirty="0"/>
            <a:t>Disfunzione diaframmatica postop (ch. addominale alta e toracica)</a:t>
          </a:r>
        </a:p>
        <a:p>
          <a:pPr marL="0" lvl="0" indent="0" algn="ctr" defTabSz="666750">
            <a:lnSpc>
              <a:spcPct val="90000"/>
            </a:lnSpc>
            <a:spcBef>
              <a:spcPct val="0"/>
            </a:spcBef>
            <a:spcAft>
              <a:spcPct val="35000"/>
            </a:spcAft>
            <a:buNone/>
          </a:pPr>
          <a:r>
            <a:rPr lang="it-IT" sz="1500" kern="1200" dirty="0"/>
            <a:t>Uso prolungato di oppiacei nel postoperatorio</a:t>
          </a:r>
        </a:p>
        <a:p>
          <a:pPr marL="0" lvl="0" indent="0" algn="ctr" defTabSz="666750">
            <a:lnSpc>
              <a:spcPct val="90000"/>
            </a:lnSpc>
            <a:spcBef>
              <a:spcPct val="0"/>
            </a:spcBef>
            <a:spcAft>
              <a:spcPct val="35000"/>
            </a:spcAft>
            <a:buNone/>
          </a:pPr>
          <a:r>
            <a:rPr lang="it-IT" sz="1500" kern="1200" dirty="0"/>
            <a:t>Disfunzione autonomica nel diabete</a:t>
          </a:r>
        </a:p>
        <a:p>
          <a:pPr marL="0" lvl="0" indent="0" algn="ctr" defTabSz="666750">
            <a:lnSpc>
              <a:spcPct val="90000"/>
            </a:lnSpc>
            <a:spcBef>
              <a:spcPct val="0"/>
            </a:spcBef>
            <a:spcAft>
              <a:spcPct val="35000"/>
            </a:spcAft>
            <a:buNone/>
          </a:pPr>
          <a:r>
            <a:rPr lang="it-IT" sz="1500" kern="1200" dirty="0"/>
            <a:t>Insufficienza respiratoria medio-severa</a:t>
          </a:r>
        </a:p>
      </dsp:txBody>
      <dsp:txXfrm>
        <a:off x="9134533" y="418242"/>
        <a:ext cx="2660329" cy="6021533"/>
      </dsp:txXfrm>
    </dsp:sp>
    <dsp:sp modelId="{8125A0B1-CD56-479A-BFBA-120FAC466934}">
      <dsp:nvSpPr>
        <dsp:cNvPr id="0" name=""/>
        <dsp:cNvSpPr/>
      </dsp:nvSpPr>
      <dsp:spPr>
        <a:xfrm rot="10581212">
          <a:off x="3204631" y="3392054"/>
          <a:ext cx="1999062" cy="0"/>
        </a:xfrm>
        <a:custGeom>
          <a:avLst/>
          <a:gdLst/>
          <a:ahLst/>
          <a:cxnLst/>
          <a:rect l="0" t="0" r="0" b="0"/>
          <a:pathLst>
            <a:path>
              <a:moveTo>
                <a:pt x="0" y="0"/>
              </a:moveTo>
              <a:lnTo>
                <a:pt x="199906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2D204-1322-41BF-BD2A-036E25C9B668}">
      <dsp:nvSpPr>
        <dsp:cNvPr id="0" name=""/>
        <dsp:cNvSpPr/>
      </dsp:nvSpPr>
      <dsp:spPr>
        <a:xfrm>
          <a:off x="309480" y="372815"/>
          <a:ext cx="2897174" cy="63502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it-IT" sz="1500" kern="1200" dirty="0"/>
            <a:t>Indicata in casa di </a:t>
          </a:r>
        </a:p>
        <a:p>
          <a:pPr marL="0" lvl="0" indent="0" algn="ctr" defTabSz="666750">
            <a:lnSpc>
              <a:spcPct val="90000"/>
            </a:lnSpc>
            <a:spcBef>
              <a:spcPct val="0"/>
            </a:spcBef>
            <a:spcAft>
              <a:spcPct val="35000"/>
            </a:spcAft>
            <a:buNone/>
          </a:pPr>
          <a:r>
            <a:rPr lang="it-IT" sz="1500" kern="1200" dirty="0"/>
            <a:t>Chirurgia protesica (possibile contaminazione del campo</a:t>
          </a:r>
        </a:p>
        <a:p>
          <a:pPr marL="0" lvl="0" indent="0" algn="ctr" defTabSz="666750">
            <a:lnSpc>
              <a:spcPct val="90000"/>
            </a:lnSpc>
            <a:spcBef>
              <a:spcPct val="0"/>
            </a:spcBef>
            <a:spcAft>
              <a:spcPct val="35000"/>
            </a:spcAft>
            <a:buNone/>
          </a:pPr>
          <a:r>
            <a:rPr lang="it-IT" sz="1500" kern="1200" dirty="0"/>
            <a:t>operatorio)</a:t>
          </a:r>
        </a:p>
        <a:p>
          <a:pPr marL="0" lvl="0" indent="0" algn="ctr" defTabSz="666750">
            <a:lnSpc>
              <a:spcPct val="90000"/>
            </a:lnSpc>
            <a:spcBef>
              <a:spcPct val="0"/>
            </a:spcBef>
            <a:spcAft>
              <a:spcPct val="35000"/>
            </a:spcAft>
            <a:buNone/>
          </a:pPr>
          <a:r>
            <a:rPr lang="it-IT" sz="1500" kern="1200" dirty="0"/>
            <a:t>Esami diagnostici critici (angiografici, endoscopici)</a:t>
          </a:r>
        </a:p>
        <a:p>
          <a:pPr marL="0" lvl="0" indent="0" algn="ctr" defTabSz="666750">
            <a:lnSpc>
              <a:spcPct val="90000"/>
            </a:lnSpc>
            <a:spcBef>
              <a:spcPct val="0"/>
            </a:spcBef>
            <a:spcAft>
              <a:spcPct val="35000"/>
            </a:spcAft>
            <a:buNone/>
          </a:pPr>
          <a:r>
            <a:rPr lang="it-IT" sz="1500" kern="1200" dirty="0"/>
            <a:t>Chirurgia del colon-retto</a:t>
          </a:r>
        </a:p>
        <a:p>
          <a:pPr marL="0" lvl="0" indent="0" algn="ctr" defTabSz="666750">
            <a:lnSpc>
              <a:spcPct val="90000"/>
            </a:lnSpc>
            <a:spcBef>
              <a:spcPct val="0"/>
            </a:spcBef>
            <a:spcAft>
              <a:spcPct val="35000"/>
            </a:spcAft>
            <a:buNone/>
          </a:pPr>
          <a:r>
            <a:rPr lang="it-IT" sz="1500" kern="1200" dirty="0"/>
            <a:t>Chirurgia con prevedibile/probabile contaminazione del campo</a:t>
          </a:r>
        </a:p>
        <a:p>
          <a:pPr marL="0" lvl="0" indent="0" algn="ctr" defTabSz="666750">
            <a:lnSpc>
              <a:spcPct val="90000"/>
            </a:lnSpc>
            <a:spcBef>
              <a:spcPct val="0"/>
            </a:spcBef>
            <a:spcAft>
              <a:spcPct val="35000"/>
            </a:spcAft>
            <a:buNone/>
          </a:pPr>
          <a:r>
            <a:rPr lang="it-IT" sz="1500" kern="1200" dirty="0"/>
            <a:t>operatorio</a:t>
          </a:r>
        </a:p>
        <a:p>
          <a:pPr marL="0" lvl="0" indent="0" algn="ctr" defTabSz="666750">
            <a:lnSpc>
              <a:spcPct val="90000"/>
            </a:lnSpc>
            <a:spcBef>
              <a:spcPct val="0"/>
            </a:spcBef>
            <a:spcAft>
              <a:spcPct val="35000"/>
            </a:spcAft>
            <a:buNone/>
          </a:pPr>
          <a:r>
            <a:rPr lang="it-IT" sz="1500" kern="1200" dirty="0"/>
            <a:t>Ginecologica maggiore</a:t>
          </a:r>
        </a:p>
        <a:p>
          <a:pPr marL="0" lvl="0" indent="0" algn="ctr" defTabSz="666750">
            <a:lnSpc>
              <a:spcPct val="90000"/>
            </a:lnSpc>
            <a:spcBef>
              <a:spcPct val="0"/>
            </a:spcBef>
            <a:spcAft>
              <a:spcPct val="35000"/>
            </a:spcAft>
            <a:buNone/>
          </a:pPr>
          <a:r>
            <a:rPr lang="it-IT" sz="1500" kern="1200" dirty="0"/>
            <a:t>Urologica maggiore</a:t>
          </a:r>
        </a:p>
        <a:p>
          <a:pPr marL="0" lvl="0" indent="0" algn="ctr" defTabSz="666750">
            <a:lnSpc>
              <a:spcPct val="90000"/>
            </a:lnSpc>
            <a:spcBef>
              <a:spcPct val="0"/>
            </a:spcBef>
            <a:spcAft>
              <a:spcPct val="35000"/>
            </a:spcAft>
            <a:buNone/>
          </a:pPr>
          <a:r>
            <a:rPr lang="it-IT" sz="1500" kern="1200" dirty="0"/>
            <a:t>Neoplastica esofagea, gastrica, epatopancreatica e della via</a:t>
          </a:r>
        </a:p>
        <a:p>
          <a:pPr marL="0" lvl="0" indent="0" algn="ctr" defTabSz="666750">
            <a:lnSpc>
              <a:spcPct val="90000"/>
            </a:lnSpc>
            <a:spcBef>
              <a:spcPct val="0"/>
            </a:spcBef>
            <a:spcAft>
              <a:spcPct val="35000"/>
            </a:spcAft>
            <a:buNone/>
          </a:pPr>
          <a:r>
            <a:rPr lang="it-IT" sz="1500" kern="1200" dirty="0"/>
            <a:t>biliare, del piccolo intestino</a:t>
          </a:r>
        </a:p>
      </dsp:txBody>
      <dsp:txXfrm>
        <a:off x="450908" y="514243"/>
        <a:ext cx="2614318" cy="6067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25880-B4A2-4E72-8741-E1204F13CD95}">
      <dsp:nvSpPr>
        <dsp:cNvPr id="0" name=""/>
        <dsp:cNvSpPr/>
      </dsp:nvSpPr>
      <dsp:spPr>
        <a:xfrm>
          <a:off x="0" y="2068627"/>
          <a:ext cx="2314617" cy="925847"/>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it-IT" sz="2400" b="1" kern="1200" dirty="0"/>
            <a:t>Sign in</a:t>
          </a:r>
        </a:p>
      </dsp:txBody>
      <dsp:txXfrm>
        <a:off x="462924" y="2068627"/>
        <a:ext cx="1388770" cy="925847"/>
      </dsp:txXfrm>
    </dsp:sp>
    <dsp:sp modelId="{0A272DC8-BB53-45D2-9472-600073FBCF1C}">
      <dsp:nvSpPr>
        <dsp:cNvPr id="0" name=""/>
        <dsp:cNvSpPr/>
      </dsp:nvSpPr>
      <dsp:spPr>
        <a:xfrm>
          <a:off x="2062479" y="2068627"/>
          <a:ext cx="2314617" cy="925847"/>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it-IT" sz="2000" b="1" kern="1200" dirty="0"/>
            <a:t>Time out</a:t>
          </a:r>
        </a:p>
      </dsp:txBody>
      <dsp:txXfrm>
        <a:off x="2525403" y="2068627"/>
        <a:ext cx="1388770" cy="925847"/>
      </dsp:txXfrm>
    </dsp:sp>
    <dsp:sp modelId="{C56A84EB-B2C0-4D47-A68F-3B80F0DBB607}">
      <dsp:nvSpPr>
        <dsp:cNvPr id="0" name=""/>
        <dsp:cNvSpPr/>
      </dsp:nvSpPr>
      <dsp:spPr>
        <a:xfrm>
          <a:off x="4170112" y="2068627"/>
          <a:ext cx="2314617" cy="925847"/>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it-IT" sz="2000" b="1" kern="1200" dirty="0"/>
            <a:t>Sign out</a:t>
          </a:r>
        </a:p>
      </dsp:txBody>
      <dsp:txXfrm>
        <a:off x="4633036" y="2068627"/>
        <a:ext cx="1388770" cy="925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11B4D-1433-4F42-B243-A7D496D16F47}">
      <dsp:nvSpPr>
        <dsp:cNvPr id="0" name=""/>
        <dsp:cNvSpPr/>
      </dsp:nvSpPr>
      <dsp:spPr>
        <a:xfrm>
          <a:off x="4053293" y="1517213"/>
          <a:ext cx="3804046" cy="247205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it-IT" sz="2200" kern="1200" dirty="0"/>
        </a:p>
        <a:p>
          <a:pPr marL="0" lvl="0" indent="0" algn="ctr" defTabSz="977900">
            <a:lnSpc>
              <a:spcPct val="90000"/>
            </a:lnSpc>
            <a:spcBef>
              <a:spcPct val="0"/>
            </a:spcBef>
            <a:spcAft>
              <a:spcPct val="35000"/>
            </a:spcAft>
            <a:buNone/>
          </a:pPr>
          <a:r>
            <a:rPr lang="it-IT" sz="3600" kern="1200" dirty="0"/>
            <a:t>CHECKLIST</a:t>
          </a:r>
        </a:p>
        <a:p>
          <a:pPr marL="0" lvl="0" indent="0" algn="ctr" defTabSz="977900">
            <a:lnSpc>
              <a:spcPct val="90000"/>
            </a:lnSpc>
            <a:spcBef>
              <a:spcPct val="0"/>
            </a:spcBef>
            <a:spcAft>
              <a:spcPct val="35000"/>
            </a:spcAft>
            <a:buNone/>
          </a:pPr>
          <a:endParaRPr lang="it-IT" sz="2200" kern="1200" dirty="0"/>
        </a:p>
      </dsp:txBody>
      <dsp:txXfrm>
        <a:off x="4610383" y="1879238"/>
        <a:ext cx="2689866" cy="1748009"/>
      </dsp:txXfrm>
    </dsp:sp>
    <dsp:sp modelId="{6B33FA67-C282-4F74-AD57-9674C5EEB8AD}">
      <dsp:nvSpPr>
        <dsp:cNvPr id="0" name=""/>
        <dsp:cNvSpPr/>
      </dsp:nvSpPr>
      <dsp:spPr>
        <a:xfrm>
          <a:off x="1542359" y="104630"/>
          <a:ext cx="3397223" cy="293853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dirty="0"/>
            <a:t>MIRATA</a:t>
          </a:r>
        </a:p>
        <a:p>
          <a:pPr marL="0" lvl="0" indent="0" algn="ctr" defTabSz="666750">
            <a:lnSpc>
              <a:spcPct val="90000"/>
            </a:lnSpc>
            <a:spcBef>
              <a:spcPct val="0"/>
            </a:spcBef>
            <a:spcAft>
              <a:spcPct val="35000"/>
            </a:spcAft>
            <a:buNone/>
          </a:pPr>
          <a:r>
            <a:rPr lang="it-IT" sz="1500" kern="1200" dirty="0"/>
            <a:t>La checklist deve affrontare in maniera concisa i punti ritenuti più Critici e non efficacemente trattati da altri strumenti per la sicurezza.</a:t>
          </a:r>
        </a:p>
      </dsp:txBody>
      <dsp:txXfrm>
        <a:off x="2039871" y="534968"/>
        <a:ext cx="2402199" cy="2077855"/>
      </dsp:txXfrm>
    </dsp:sp>
    <dsp:sp modelId="{39D946D9-47C0-42C5-A411-510A6DE154B6}">
      <dsp:nvSpPr>
        <dsp:cNvPr id="0" name=""/>
        <dsp:cNvSpPr/>
      </dsp:nvSpPr>
      <dsp:spPr>
        <a:xfrm>
          <a:off x="4128092" y="3428995"/>
          <a:ext cx="3317490" cy="342531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b="1" kern="1200" dirty="0"/>
            <a:t>OPERATIVA</a:t>
          </a:r>
        </a:p>
        <a:p>
          <a:pPr marL="0" lvl="0" indent="0" algn="ctr" defTabSz="666750">
            <a:lnSpc>
              <a:spcPct val="90000"/>
            </a:lnSpc>
            <a:spcBef>
              <a:spcPct val="0"/>
            </a:spcBef>
            <a:spcAft>
              <a:spcPct val="35000"/>
            </a:spcAft>
            <a:buNone/>
          </a:pPr>
          <a:r>
            <a:rPr lang="it-IT" sz="1500" kern="1200" dirty="0"/>
            <a:t> Ogni articolo della checklist dovrebbe essere strettamente</a:t>
          </a:r>
        </a:p>
        <a:p>
          <a:pPr marL="0" lvl="0" indent="0" algn="ctr" defTabSz="666750">
            <a:lnSpc>
              <a:spcPct val="90000"/>
            </a:lnSpc>
            <a:spcBef>
              <a:spcPct val="0"/>
            </a:spcBef>
            <a:spcAft>
              <a:spcPct val="35000"/>
            </a:spcAft>
            <a:buNone/>
          </a:pPr>
          <a:r>
            <a:rPr lang="it-IT" sz="1500" kern="1200" dirty="0"/>
            <a:t>connesso ad un’azione, così che ogni membro del team chirurgico sappia</a:t>
          </a:r>
        </a:p>
        <a:p>
          <a:pPr marL="0" lvl="0" indent="0" algn="ctr" defTabSz="666750">
            <a:lnSpc>
              <a:spcPct val="90000"/>
            </a:lnSpc>
            <a:spcBef>
              <a:spcPct val="0"/>
            </a:spcBef>
            <a:spcAft>
              <a:spcPct val="35000"/>
            </a:spcAft>
            <a:buNone/>
          </a:pPr>
          <a:r>
            <a:rPr lang="it-IT" sz="1500" kern="1200" dirty="0"/>
            <a:t>esattamente cosa è tenuto a fare.</a:t>
          </a:r>
        </a:p>
      </dsp:txBody>
      <dsp:txXfrm>
        <a:off x="4613927" y="3930621"/>
        <a:ext cx="2345820" cy="2422063"/>
      </dsp:txXfrm>
    </dsp:sp>
    <dsp:sp modelId="{5D739103-0876-4A54-8777-409964F527D3}">
      <dsp:nvSpPr>
        <dsp:cNvPr id="0" name=""/>
        <dsp:cNvSpPr/>
      </dsp:nvSpPr>
      <dsp:spPr>
        <a:xfrm>
          <a:off x="7028756" y="2478188"/>
          <a:ext cx="3823390" cy="355606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Testata</a:t>
          </a:r>
        </a:p>
        <a:p>
          <a:pPr marL="0" lvl="0" indent="0" algn="ctr" defTabSz="711200">
            <a:lnSpc>
              <a:spcPct val="90000"/>
            </a:lnSpc>
            <a:spcBef>
              <a:spcPct val="0"/>
            </a:spcBef>
            <a:spcAft>
              <a:spcPct val="35000"/>
            </a:spcAft>
            <a:buNone/>
          </a:pPr>
          <a:r>
            <a:rPr lang="it-IT" sz="900" kern="1200" dirty="0"/>
            <a:t> </a:t>
          </a:r>
          <a:r>
            <a:rPr lang="it-IT" sz="1200" kern="1200" dirty="0"/>
            <a:t>Prima di lanciare una checklist modificata, bisognerebbe testarla</a:t>
          </a:r>
        </a:p>
        <a:p>
          <a:pPr marL="0" lvl="0" indent="0" algn="ctr" defTabSz="711200">
            <a:lnSpc>
              <a:spcPct val="90000"/>
            </a:lnSpc>
            <a:spcBef>
              <a:spcPct val="0"/>
            </a:spcBef>
            <a:spcAft>
              <a:spcPct val="35000"/>
            </a:spcAft>
            <a:buNone/>
          </a:pPr>
          <a:r>
            <a:rPr lang="it-IT" sz="1200" kern="1200" dirty="0"/>
            <a:t>attraverso una simulazione (es. il team chirurgico si riunisce e scorre la checklist) e attraverso l’utilizzo dello strumento per un solo giorno da parte di</a:t>
          </a:r>
        </a:p>
        <a:p>
          <a:pPr marL="0" lvl="0" indent="0" algn="ctr" defTabSz="711200">
            <a:lnSpc>
              <a:spcPct val="90000"/>
            </a:lnSpc>
            <a:spcBef>
              <a:spcPct val="0"/>
            </a:spcBef>
            <a:spcAft>
              <a:spcPct val="35000"/>
            </a:spcAft>
            <a:buNone/>
          </a:pPr>
          <a:r>
            <a:rPr lang="it-IT" sz="1200" kern="1200" dirty="0"/>
            <a:t>un solo team chirurgico, al fine di raccoglierne le impressioni. Tale processo</a:t>
          </a:r>
        </a:p>
        <a:p>
          <a:pPr marL="0" lvl="0" indent="0" algn="ctr" defTabSz="711200">
            <a:lnSpc>
              <a:spcPct val="90000"/>
            </a:lnSpc>
            <a:spcBef>
              <a:spcPct val="0"/>
            </a:spcBef>
            <a:spcAft>
              <a:spcPct val="35000"/>
            </a:spcAft>
            <a:buNone/>
          </a:pPr>
          <a:r>
            <a:rPr lang="it-IT" sz="1200" kern="1200" dirty="0"/>
            <a:t>dovrebbe essere ripetuto finché il team chirurgico è certo che lo strumento</a:t>
          </a:r>
        </a:p>
        <a:p>
          <a:pPr marL="0" lvl="0" indent="0" algn="ctr" defTabSz="711200">
            <a:lnSpc>
              <a:spcPct val="90000"/>
            </a:lnSpc>
            <a:spcBef>
              <a:spcPct val="0"/>
            </a:spcBef>
            <a:spcAft>
              <a:spcPct val="35000"/>
            </a:spcAft>
            <a:buNone/>
          </a:pPr>
          <a:r>
            <a:rPr lang="it-IT" sz="1200" kern="1200" dirty="0"/>
            <a:t>funzioni in un determinato contesto</a:t>
          </a:r>
          <a:r>
            <a:rPr lang="it-IT" sz="900" kern="1200" dirty="0"/>
            <a:t>.</a:t>
          </a:r>
        </a:p>
      </dsp:txBody>
      <dsp:txXfrm>
        <a:off x="7588679" y="2998961"/>
        <a:ext cx="2703544" cy="2514515"/>
      </dsp:txXfrm>
    </dsp:sp>
    <dsp:sp modelId="{63446A15-ABEC-4438-9D9F-01BC6C7DAC8B}">
      <dsp:nvSpPr>
        <dsp:cNvPr id="0" name=""/>
        <dsp:cNvSpPr/>
      </dsp:nvSpPr>
      <dsp:spPr>
        <a:xfrm>
          <a:off x="1210426" y="2427364"/>
          <a:ext cx="3535538" cy="299351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b="1" kern="1200" dirty="0"/>
            <a:t>SINTETICA</a:t>
          </a:r>
        </a:p>
        <a:p>
          <a:pPr marL="0" lvl="0" indent="0" algn="ctr" defTabSz="666750">
            <a:lnSpc>
              <a:spcPct val="90000"/>
            </a:lnSpc>
            <a:spcBef>
              <a:spcPct val="0"/>
            </a:spcBef>
            <a:spcAft>
              <a:spcPct val="35000"/>
            </a:spcAft>
            <a:buNone/>
          </a:pPr>
          <a:r>
            <a:rPr lang="it-IT" sz="1500" kern="1200" dirty="0"/>
            <a:t>Il tempo necessario per la compilazione di ciascuna fase della</a:t>
          </a:r>
        </a:p>
        <a:p>
          <a:pPr marL="0" lvl="0" indent="0" algn="ctr" defTabSz="666750">
            <a:lnSpc>
              <a:spcPct val="90000"/>
            </a:lnSpc>
            <a:spcBef>
              <a:spcPct val="0"/>
            </a:spcBef>
            <a:spcAft>
              <a:spcPct val="35000"/>
            </a:spcAft>
            <a:buNone/>
          </a:pPr>
          <a:r>
            <a:rPr lang="it-IT" sz="1500" kern="1200" dirty="0"/>
            <a:t>checklist dovrebbe essere inferiore a un minuto.</a:t>
          </a:r>
        </a:p>
      </dsp:txBody>
      <dsp:txXfrm>
        <a:off x="1728194" y="2865755"/>
        <a:ext cx="2500002" cy="21167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94399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326827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407360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884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199713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4"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67347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4"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197709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3846950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278336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286302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23485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247519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330659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3"/>
          <p:cNvSpPr>
            <a:spLocks noGrp="1"/>
          </p:cNvSpPr>
          <p:nvPr>
            <p:ph type="ftr" sz="quarter" idx="11"/>
          </p:nvPr>
        </p:nvSpPr>
        <p:spPr/>
        <p:txBody>
          <a:bodyPr/>
          <a:lstStyle/>
          <a:p>
            <a:endParaRPr lang="it-IT" dirty="0"/>
          </a:p>
        </p:txBody>
      </p:sp>
      <p:sp>
        <p:nvSpPr>
          <p:cNvPr id="6" name="Slide Number Placeholder 4"/>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42911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2"/>
          <p:cNvSpPr>
            <a:spLocks noGrp="1"/>
          </p:cNvSpPr>
          <p:nvPr>
            <p:ph type="ftr" sz="quarter" idx="11"/>
          </p:nvPr>
        </p:nvSpPr>
        <p:spPr/>
        <p:txBody>
          <a:bodyPr/>
          <a:lstStyle/>
          <a:p>
            <a:endParaRPr lang="it-IT" dirty="0"/>
          </a:p>
        </p:txBody>
      </p:sp>
      <p:sp>
        <p:nvSpPr>
          <p:cNvPr id="6" name="Slide Number Placeholder 3"/>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214912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5" name="Footer Placeholder 5"/>
          <p:cNvSpPr>
            <a:spLocks noGrp="1"/>
          </p:cNvSpPr>
          <p:nvPr>
            <p:ph type="ftr" sz="quarter" idx="11"/>
          </p:nvPr>
        </p:nvSpPr>
        <p:spPr/>
        <p:txBody>
          <a:bodyPr/>
          <a:lstStyle/>
          <a:p>
            <a:endParaRPr lang="it-IT" dirty="0"/>
          </a:p>
        </p:txBody>
      </p:sp>
      <p:sp>
        <p:nvSpPr>
          <p:cNvPr id="6" name="Slide Number Placeholder 6"/>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278866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D7718FE-D6E8-41D5-B444-0A14CDFBCAD1}" type="datetimeFigureOut">
              <a:rPr lang="it-IT" smtClean="0"/>
              <a:t>16/10/2025</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03CD61AF-9914-4885-B26D-0F5C0A993EA9}" type="slidenum">
              <a:rPr lang="it-IT" smtClean="0"/>
              <a:t>‹N›</a:t>
            </a:fld>
            <a:endParaRPr lang="it-IT" dirty="0"/>
          </a:p>
        </p:txBody>
      </p:sp>
    </p:spTree>
    <p:extLst>
      <p:ext uri="{BB962C8B-B14F-4D97-AF65-F5344CB8AC3E}">
        <p14:creationId xmlns:p14="http://schemas.microsoft.com/office/powerpoint/2010/main" val="21438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7718FE-D6E8-41D5-B444-0A14CDFBCAD1}" type="datetimeFigureOut">
              <a:rPr lang="it-IT" smtClean="0"/>
              <a:t>16/10/2025</a:t>
            </a:fld>
            <a:endParaRPr lang="it-IT"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CD61AF-9914-4885-B26D-0F5C0A993EA9}" type="slidenum">
              <a:rPr lang="it-IT" smtClean="0"/>
              <a:t>‹N›</a:t>
            </a:fld>
            <a:endParaRPr lang="it-IT" dirty="0"/>
          </a:p>
        </p:txBody>
      </p:sp>
    </p:spTree>
    <p:extLst>
      <p:ext uri="{BB962C8B-B14F-4D97-AF65-F5344CB8AC3E}">
        <p14:creationId xmlns:p14="http://schemas.microsoft.com/office/powerpoint/2010/main" val="408199664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cochranelibrary.com/" TargetMode="External"/><Relationship Id="rId7" Type="http://schemas.openxmlformats.org/officeDocument/2006/relationships/hyperlink" Target="http://www.opi.it/" TargetMode="External"/><Relationship Id="rId2" Type="http://schemas.openxmlformats.org/officeDocument/2006/relationships/hyperlink" Target="http://www.pubmed..ncbi.nlm.nih.gov/" TargetMode="External"/><Relationship Id="rId1" Type="http://schemas.openxmlformats.org/officeDocument/2006/relationships/slideLayout" Target="../slideLayouts/slideLayout2.xml"/><Relationship Id="rId6" Type="http://schemas.openxmlformats.org/officeDocument/2006/relationships/hyperlink" Target="http://www.siaarti.it/" TargetMode="External"/><Relationship Id="rId5" Type="http://schemas.openxmlformats.org/officeDocument/2006/relationships/hyperlink" Target="http://www.anestesiaerianimazione.com/" TargetMode="External"/><Relationship Id="rId4" Type="http://schemas.openxmlformats.org/officeDocument/2006/relationships/hyperlink" Target="http://www.aniarti.i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FBB4A98-237E-F1FB-B76F-7B73B6CAA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Titolo 8">
            <a:extLst>
              <a:ext uri="{FF2B5EF4-FFF2-40B4-BE49-F238E27FC236}">
                <a16:creationId xmlns:a16="http://schemas.microsoft.com/office/drawing/2014/main" id="{74CE0B7E-748B-8FFE-745B-965663054DC4}"/>
              </a:ext>
            </a:extLst>
          </p:cNvPr>
          <p:cNvSpPr>
            <a:spLocks noGrp="1"/>
          </p:cNvSpPr>
          <p:nvPr>
            <p:ph type="title"/>
          </p:nvPr>
        </p:nvSpPr>
        <p:spPr>
          <a:xfrm>
            <a:off x="-589889" y="-115747"/>
            <a:ext cx="13556972" cy="717630"/>
          </a:xfrm>
        </p:spPr>
        <p:txBody>
          <a:bodyPr>
            <a:normAutofit fontScale="90000"/>
          </a:bodyPr>
          <a:lstStyle/>
          <a:p>
            <a:pPr algn="ctr"/>
            <a:r>
              <a:rPr lang="it-IT" b="1" i="1" dirty="0">
                <a:solidFill>
                  <a:schemeClr val="tx1"/>
                </a:solidFill>
                <a:latin typeface="Algerian" panose="04020705040A02060702" pitchFamily="82" charset="0"/>
              </a:rPr>
              <a:t>ASISTENZA INFERMIERISTICA PERIOPERATORIA</a:t>
            </a:r>
            <a:br>
              <a:rPr lang="it-IT" i="1" dirty="0"/>
            </a:br>
            <a:br>
              <a:rPr lang="it-IT" i="1" dirty="0"/>
            </a:br>
            <a:br>
              <a:rPr lang="it-IT" i="1" dirty="0"/>
            </a:br>
            <a:br>
              <a:rPr lang="it-IT" i="1" dirty="0"/>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a:br>
            <a:br>
              <a:rPr lang="it-IT" i="1" dirty="0"/>
            </a:br>
            <a:br>
              <a:rPr lang="it-IT" b="1" dirty="0"/>
            </a:br>
            <a:br>
              <a:rPr lang="it-IT" dirty="0"/>
            </a:br>
            <a:endParaRPr lang="it-IT" dirty="0"/>
          </a:p>
        </p:txBody>
      </p:sp>
      <p:sp>
        <p:nvSpPr>
          <p:cNvPr id="6" name="CasellaDiTesto 5">
            <a:extLst>
              <a:ext uri="{FF2B5EF4-FFF2-40B4-BE49-F238E27FC236}">
                <a16:creationId xmlns:a16="http://schemas.microsoft.com/office/drawing/2014/main" id="{B022EFB1-9778-32CF-7671-7E416A1E7A1C}"/>
              </a:ext>
            </a:extLst>
          </p:cNvPr>
          <p:cNvSpPr txBox="1"/>
          <p:nvPr/>
        </p:nvSpPr>
        <p:spPr>
          <a:xfrm>
            <a:off x="5709184" y="4350049"/>
            <a:ext cx="6870357" cy="1477328"/>
          </a:xfrm>
          <a:prstGeom prst="rect">
            <a:avLst/>
          </a:prstGeom>
          <a:noFill/>
        </p:spPr>
        <p:txBody>
          <a:bodyPr wrap="square">
            <a:spAutoFit/>
          </a:bodyPr>
          <a:lstStyle/>
          <a:p>
            <a:pPr algn="ctr"/>
            <a:r>
              <a:rPr lang="it-IT" b="1" i="1" dirty="0"/>
              <a:t>Dr. Eduardo </a:t>
            </a:r>
            <a:r>
              <a:rPr lang="it-IT" b="1" i="1" dirty="0" err="1"/>
              <a:t>Mantuano</a:t>
            </a:r>
            <a:endParaRPr lang="it-IT" b="1" i="1" dirty="0"/>
          </a:p>
          <a:p>
            <a:pPr algn="ctr"/>
            <a:r>
              <a:rPr lang="it-IT" b="1" i="1" dirty="0"/>
              <a:t>Coordinatore infermieristico </a:t>
            </a:r>
          </a:p>
          <a:p>
            <a:pPr algn="ctr"/>
            <a:r>
              <a:rPr lang="it-IT" b="1" i="1" dirty="0"/>
              <a:t>Sala Operatoria Neurochirurgia e </a:t>
            </a:r>
            <a:r>
              <a:rPr lang="it-IT" b="1" i="1" dirty="0" err="1"/>
              <a:t>Neurotraumatologia</a:t>
            </a:r>
            <a:r>
              <a:rPr lang="it-IT" b="1" i="1" dirty="0"/>
              <a:t> </a:t>
            </a:r>
          </a:p>
          <a:p>
            <a:pPr algn="ctr"/>
            <a:r>
              <a:rPr lang="it-IT" b="1" i="1" dirty="0"/>
              <a:t>Ospedale Policlinico San Martino</a:t>
            </a:r>
          </a:p>
          <a:p>
            <a:pPr algn="ctr"/>
            <a:r>
              <a:rPr lang="it-IT" b="1" i="1" dirty="0"/>
              <a:t>Genova </a:t>
            </a:r>
          </a:p>
        </p:txBody>
      </p:sp>
    </p:spTree>
    <p:extLst>
      <p:ext uri="{BB962C8B-B14F-4D97-AF65-F5344CB8AC3E}">
        <p14:creationId xmlns:p14="http://schemas.microsoft.com/office/powerpoint/2010/main" val="363181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F294E4A9-108C-741B-B221-847DE08ECB7A}"/>
              </a:ext>
            </a:extLst>
          </p:cNvPr>
          <p:cNvGraphicFramePr>
            <a:graphicFrameLocks noGrp="1"/>
          </p:cNvGraphicFramePr>
          <p:nvPr>
            <p:ph idx="1"/>
            <p:extLst>
              <p:ext uri="{D42A27DB-BD31-4B8C-83A1-F6EECF244321}">
                <p14:modId xmlns:p14="http://schemas.microsoft.com/office/powerpoint/2010/main" val="1181099145"/>
              </p:ext>
            </p:extLst>
          </p:nvPr>
        </p:nvGraphicFramePr>
        <p:xfrm>
          <a:off x="-140677" y="267288"/>
          <a:ext cx="12131040" cy="7513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84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E8040-D6A7-5D76-F2D5-68F602CA44F8}"/>
              </a:ext>
            </a:extLst>
          </p:cNvPr>
          <p:cNvSpPr>
            <a:spLocks noGrp="1"/>
          </p:cNvSpPr>
          <p:nvPr>
            <p:ph type="title"/>
          </p:nvPr>
        </p:nvSpPr>
        <p:spPr>
          <a:xfrm>
            <a:off x="0" y="452718"/>
            <a:ext cx="11796889" cy="1400530"/>
          </a:xfrm>
        </p:spPr>
        <p:txBody>
          <a:bodyPr>
            <a:normAutofit/>
          </a:bodyPr>
          <a:lstStyle/>
          <a:p>
            <a:pPr algn="ctr"/>
            <a:r>
              <a:rPr lang="it-IT" sz="3600" dirty="0"/>
              <a:t>Fattori influiscono sulle infezioni postoperatorie:</a:t>
            </a:r>
            <a:br>
              <a:rPr lang="it-IT" sz="3600" dirty="0"/>
            </a:br>
            <a:endParaRPr lang="it-IT" sz="3600" dirty="0"/>
          </a:p>
        </p:txBody>
      </p:sp>
      <p:sp>
        <p:nvSpPr>
          <p:cNvPr id="3" name="Segnaposto contenuto 2">
            <a:extLst>
              <a:ext uri="{FF2B5EF4-FFF2-40B4-BE49-F238E27FC236}">
                <a16:creationId xmlns:a16="http://schemas.microsoft.com/office/drawing/2014/main" id="{13A096C3-F850-F5BB-1A8A-66575F0C86E4}"/>
              </a:ext>
            </a:extLst>
          </p:cNvPr>
          <p:cNvSpPr>
            <a:spLocks noGrp="1"/>
          </p:cNvSpPr>
          <p:nvPr>
            <p:ph idx="4294967295"/>
          </p:nvPr>
        </p:nvSpPr>
        <p:spPr>
          <a:xfrm>
            <a:off x="0" y="1374775"/>
            <a:ext cx="10515600" cy="5118100"/>
          </a:xfrm>
        </p:spPr>
        <p:txBody>
          <a:bodyPr>
            <a:normAutofit fontScale="92500" lnSpcReduction="20000"/>
          </a:bodyPr>
          <a:lstStyle/>
          <a:p>
            <a:pPr marL="0" indent="0" algn="ctr">
              <a:buNone/>
            </a:pPr>
            <a:r>
              <a:rPr lang="it-IT" b="1" dirty="0"/>
              <a:t>Fattori di rischio in generale:</a:t>
            </a:r>
          </a:p>
          <a:p>
            <a:pPr marL="0" indent="0" algn="ctr">
              <a:buNone/>
            </a:pPr>
            <a:r>
              <a:rPr lang="it-IT" dirty="0"/>
              <a:t>Stato generale del paziente </a:t>
            </a:r>
          </a:p>
          <a:p>
            <a:pPr marL="0" indent="0" algn="ctr">
              <a:buNone/>
            </a:pPr>
            <a:r>
              <a:rPr lang="it-IT" dirty="0"/>
              <a:t>Età</a:t>
            </a:r>
          </a:p>
          <a:p>
            <a:pPr marL="0" indent="0" algn="ctr">
              <a:buNone/>
            </a:pPr>
            <a:r>
              <a:rPr lang="it-IT" dirty="0"/>
              <a:t>Diabete</a:t>
            </a:r>
          </a:p>
          <a:p>
            <a:pPr marL="0" indent="0" algn="ctr">
              <a:buNone/>
            </a:pPr>
            <a:r>
              <a:rPr lang="it-IT" dirty="0"/>
              <a:t>Malnutrizione</a:t>
            </a:r>
          </a:p>
          <a:p>
            <a:pPr marL="0" indent="0" algn="ctr">
              <a:buNone/>
            </a:pPr>
            <a:r>
              <a:rPr lang="it-IT" dirty="0"/>
              <a:t>Terapie protratte con corticosteroidi o immunosoppressori</a:t>
            </a:r>
          </a:p>
          <a:p>
            <a:pPr marL="0" indent="0" algn="ctr">
              <a:buNone/>
            </a:pPr>
            <a:endParaRPr lang="it-IT" dirty="0"/>
          </a:p>
          <a:p>
            <a:pPr marL="0" indent="0" algn="ctr">
              <a:buNone/>
            </a:pPr>
            <a:r>
              <a:rPr lang="it-IT" b="1" dirty="0"/>
              <a:t>Fattori di rischio localizzati:</a:t>
            </a:r>
          </a:p>
          <a:p>
            <a:pPr marL="0" indent="0" algn="ctr">
              <a:buNone/>
            </a:pPr>
            <a:endParaRPr lang="it-IT" b="1" dirty="0"/>
          </a:p>
          <a:p>
            <a:pPr marL="0" indent="0" algn="ctr">
              <a:buNone/>
            </a:pPr>
            <a:r>
              <a:rPr lang="it-IT" dirty="0"/>
              <a:t>Rischio contaminazione sito chirurgico</a:t>
            </a:r>
          </a:p>
          <a:p>
            <a:pPr marL="0" indent="0" algn="ctr">
              <a:buNone/>
            </a:pPr>
            <a:r>
              <a:rPr lang="it-IT" dirty="0"/>
              <a:t>Durata della degenza preoperatoria</a:t>
            </a:r>
          </a:p>
          <a:p>
            <a:pPr marL="0" indent="0" algn="ctr">
              <a:buNone/>
            </a:pPr>
            <a:r>
              <a:rPr lang="it-IT" dirty="0"/>
              <a:t>Presenza di “focus” infettivo in prossimità</a:t>
            </a:r>
          </a:p>
          <a:p>
            <a:pPr marL="0" indent="0" algn="ctr">
              <a:buNone/>
            </a:pPr>
            <a:r>
              <a:rPr lang="it-IT" dirty="0"/>
              <a:t>L’intervento in urgenza</a:t>
            </a:r>
          </a:p>
          <a:p>
            <a:pPr marL="0" indent="0" algn="ctr">
              <a:buNone/>
            </a:pPr>
            <a:r>
              <a:rPr lang="it-IT" dirty="0"/>
              <a:t>La tecnica operatoria utilizzata</a:t>
            </a:r>
          </a:p>
        </p:txBody>
      </p:sp>
    </p:spTree>
    <p:extLst>
      <p:ext uri="{BB962C8B-B14F-4D97-AF65-F5344CB8AC3E}">
        <p14:creationId xmlns:p14="http://schemas.microsoft.com/office/powerpoint/2010/main" val="280235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95BF152B-95F1-2085-D913-76AFDE61EC31}"/>
              </a:ext>
            </a:extLst>
          </p:cNvPr>
          <p:cNvGraphicFramePr>
            <a:graphicFrameLocks noGrp="1"/>
          </p:cNvGraphicFramePr>
          <p:nvPr>
            <p:ph idx="1"/>
            <p:extLst>
              <p:ext uri="{D42A27DB-BD31-4B8C-83A1-F6EECF244321}">
                <p14:modId xmlns:p14="http://schemas.microsoft.com/office/powerpoint/2010/main" val="920348473"/>
              </p:ext>
            </p:extLst>
          </p:nvPr>
        </p:nvGraphicFramePr>
        <p:xfrm>
          <a:off x="520505" y="365760"/>
          <a:ext cx="11254153" cy="6316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82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0DC6FC-9D12-A6F5-9003-70E9AF2160CC}"/>
              </a:ext>
            </a:extLst>
          </p:cNvPr>
          <p:cNvSpPr>
            <a:spLocks noGrp="1"/>
          </p:cNvSpPr>
          <p:nvPr>
            <p:ph type="title"/>
          </p:nvPr>
        </p:nvSpPr>
        <p:spPr/>
        <p:txBody>
          <a:bodyPr/>
          <a:lstStyle/>
          <a:p>
            <a:pPr algn="ctr"/>
            <a:r>
              <a:rPr lang="it-IT" dirty="0"/>
              <a:t>Preparazione della Cute</a:t>
            </a:r>
            <a:br>
              <a:rPr lang="it-IT" dirty="0"/>
            </a:br>
            <a:endParaRPr lang="it-IT" dirty="0"/>
          </a:p>
        </p:txBody>
      </p:sp>
      <p:sp>
        <p:nvSpPr>
          <p:cNvPr id="3" name="Segnaposto contenuto 2">
            <a:extLst>
              <a:ext uri="{FF2B5EF4-FFF2-40B4-BE49-F238E27FC236}">
                <a16:creationId xmlns:a16="http://schemas.microsoft.com/office/drawing/2014/main" id="{EF772978-7CA9-1D15-1246-C148DD7D9950}"/>
              </a:ext>
            </a:extLst>
          </p:cNvPr>
          <p:cNvSpPr>
            <a:spLocks noGrp="1"/>
          </p:cNvSpPr>
          <p:nvPr>
            <p:ph idx="1"/>
          </p:nvPr>
        </p:nvSpPr>
        <p:spPr/>
        <p:txBody>
          <a:bodyPr>
            <a:normAutofit/>
          </a:bodyPr>
          <a:lstStyle/>
          <a:p>
            <a:pPr marL="0" indent="0" algn="ctr">
              <a:buNone/>
            </a:pPr>
            <a:r>
              <a:rPr lang="it-IT" dirty="0"/>
              <a:t>La preparazione cutanea preoperatoria, è un insieme di cure che contribuisce alla prevenzione delle infezioni del sito operatorio sia perché riduce il rischio di contaminazione perioperatoria di origine endogena (flora cutanea del paziente) sia per l’effetto della detersione della cute e l’applicazione di antisettici.</a:t>
            </a:r>
          </a:p>
          <a:p>
            <a:pPr marL="0" indent="0" algn="ctr">
              <a:buNone/>
            </a:pPr>
            <a:r>
              <a:rPr lang="it-IT" dirty="0"/>
              <a:t>Le infezioni del sito chirurgico rappresentano il 15-20% delle infezioni acquisite in ospedale. Una stima statunitense ci indica che queste allunga di 7 giorni la degenza in ospedale con conseguente aggravio di spesa e una maggiore richiesta di risarcimento per cause legate a esiti post infettivi.</a:t>
            </a:r>
          </a:p>
        </p:txBody>
      </p:sp>
    </p:spTree>
    <p:extLst>
      <p:ext uri="{BB962C8B-B14F-4D97-AF65-F5344CB8AC3E}">
        <p14:creationId xmlns:p14="http://schemas.microsoft.com/office/powerpoint/2010/main" val="124050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75999210-D325-3C51-D746-C130BA6511DD}"/>
              </a:ext>
            </a:extLst>
          </p:cNvPr>
          <p:cNvGraphicFramePr/>
          <p:nvPr>
            <p:extLst>
              <p:ext uri="{D42A27DB-BD31-4B8C-83A1-F6EECF244321}">
                <p14:modId xmlns:p14="http://schemas.microsoft.com/office/powerpoint/2010/main" val="1742836034"/>
              </p:ext>
            </p:extLst>
          </p:nvPr>
        </p:nvGraphicFramePr>
        <p:xfrm>
          <a:off x="239151" y="112542"/>
          <a:ext cx="11952849" cy="6745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e 4">
            <a:extLst>
              <a:ext uri="{FF2B5EF4-FFF2-40B4-BE49-F238E27FC236}">
                <a16:creationId xmlns:a16="http://schemas.microsoft.com/office/drawing/2014/main" id="{37B1AEA3-548A-EE71-B26F-650B93D280A1}"/>
              </a:ext>
            </a:extLst>
          </p:cNvPr>
          <p:cNvSpPr/>
          <p:nvPr/>
        </p:nvSpPr>
        <p:spPr>
          <a:xfrm>
            <a:off x="239150" y="112542"/>
            <a:ext cx="2968283" cy="9988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ln w="6600">
                  <a:solidFill>
                    <a:schemeClr val="accent2"/>
                  </a:solidFill>
                  <a:prstDash val="solid"/>
                </a:ln>
                <a:solidFill>
                  <a:srgbClr val="FFFFFF"/>
                </a:solidFill>
                <a:effectLst>
                  <a:outerShdw dist="38100" dir="2700000" algn="tl" rotWithShape="0">
                    <a:schemeClr val="accent2"/>
                  </a:outerShdw>
                </a:effectLst>
              </a:rPr>
              <a:t>PREPARAZIONE CUTENEA</a:t>
            </a:r>
          </a:p>
        </p:txBody>
      </p:sp>
    </p:spTree>
    <p:extLst>
      <p:ext uri="{BB962C8B-B14F-4D97-AF65-F5344CB8AC3E}">
        <p14:creationId xmlns:p14="http://schemas.microsoft.com/office/powerpoint/2010/main" val="147352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16102-2AAA-76C1-1F2A-BFA58B5E3728}"/>
              </a:ext>
            </a:extLst>
          </p:cNvPr>
          <p:cNvSpPr>
            <a:spLocks noGrp="1"/>
          </p:cNvSpPr>
          <p:nvPr>
            <p:ph type="title"/>
          </p:nvPr>
        </p:nvSpPr>
        <p:spPr>
          <a:xfrm>
            <a:off x="838200" y="1"/>
            <a:ext cx="10515600" cy="998806"/>
          </a:xfrm>
        </p:spPr>
        <p:txBody>
          <a:bodyPr>
            <a:normAutofit/>
          </a:bodyPr>
          <a:lstStyle/>
          <a:p>
            <a:pPr algn="ctr"/>
            <a:r>
              <a:rPr lang="it-IT" dirty="0"/>
              <a:t>Clorexidina vs Iodopovidone</a:t>
            </a:r>
          </a:p>
        </p:txBody>
      </p:sp>
      <p:sp>
        <p:nvSpPr>
          <p:cNvPr id="3" name="Segnaposto contenuto 2">
            <a:extLst>
              <a:ext uri="{FF2B5EF4-FFF2-40B4-BE49-F238E27FC236}">
                <a16:creationId xmlns:a16="http://schemas.microsoft.com/office/drawing/2014/main" id="{65D31DB5-954A-7D92-7312-1AEC1BCFFED3}"/>
              </a:ext>
            </a:extLst>
          </p:cNvPr>
          <p:cNvSpPr>
            <a:spLocks noGrp="1"/>
          </p:cNvSpPr>
          <p:nvPr>
            <p:ph idx="1"/>
          </p:nvPr>
        </p:nvSpPr>
        <p:spPr>
          <a:xfrm>
            <a:off x="838200" y="1463040"/>
            <a:ext cx="4268372" cy="5233181"/>
          </a:xfrm>
        </p:spPr>
        <p:txBody>
          <a:bodyPr>
            <a:normAutofit/>
          </a:bodyPr>
          <a:lstStyle/>
          <a:p>
            <a:pPr marL="0" indent="0" algn="ctr">
              <a:buNone/>
            </a:pPr>
            <a:r>
              <a:rPr lang="it-IT" sz="1800" dirty="0"/>
              <a:t>Clorexidina </a:t>
            </a:r>
          </a:p>
          <a:p>
            <a:pPr marL="0" indent="0" algn="ctr">
              <a:buNone/>
            </a:pPr>
            <a:r>
              <a:rPr lang="it-IT" sz="1800" dirty="0"/>
              <a:t>Per la doccia preoperatoria la clorexidina rimane la prima scelta</a:t>
            </a:r>
          </a:p>
          <a:p>
            <a:pPr marL="0" indent="0" algn="ctr">
              <a:buNone/>
            </a:pPr>
            <a:r>
              <a:rPr lang="it-IT" sz="1800" dirty="0"/>
              <a:t>Vantaggi: </a:t>
            </a:r>
          </a:p>
          <a:p>
            <a:pPr marL="0" indent="0" algn="ctr">
              <a:buNone/>
            </a:pPr>
            <a:r>
              <a:rPr lang="it-IT" sz="1800" dirty="0"/>
              <a:t>Buona tolleranza cutanea</a:t>
            </a:r>
          </a:p>
          <a:p>
            <a:pPr marL="0" indent="0" algn="ctr">
              <a:buNone/>
            </a:pPr>
            <a:r>
              <a:rPr lang="it-IT" sz="1800" dirty="0"/>
              <a:t>Scarso potere allergogeno</a:t>
            </a:r>
          </a:p>
          <a:p>
            <a:pPr marL="0" indent="0" algn="ctr">
              <a:buNone/>
            </a:pPr>
            <a:r>
              <a:rPr lang="it-IT" sz="1800" dirty="0"/>
              <a:t>Non interferenza con patologie in atto </a:t>
            </a:r>
          </a:p>
          <a:p>
            <a:pPr marL="0" indent="0" algn="ctr">
              <a:buNone/>
            </a:pPr>
            <a:r>
              <a:rPr lang="it-IT" sz="1800" dirty="0"/>
              <a:t>L’efficacia durevole </a:t>
            </a:r>
          </a:p>
          <a:p>
            <a:pPr marL="0" indent="0" algn="ctr">
              <a:buNone/>
            </a:pPr>
            <a:r>
              <a:rPr lang="it-IT" sz="1800" dirty="0"/>
              <a:t>Svantaggi</a:t>
            </a:r>
          </a:p>
          <a:p>
            <a:pPr marL="0" indent="0" algn="ctr">
              <a:buNone/>
            </a:pPr>
            <a:r>
              <a:rPr lang="it-IT" sz="1800" dirty="0"/>
              <a:t>Diminuzione della carica microbica è ottimale dopo almeno 2 applicazioni (sera e mattina)</a:t>
            </a:r>
          </a:p>
          <a:p>
            <a:endParaRPr lang="it-IT" dirty="0"/>
          </a:p>
        </p:txBody>
      </p:sp>
      <p:sp>
        <p:nvSpPr>
          <p:cNvPr id="6" name="Segnaposto contenuto 2">
            <a:extLst>
              <a:ext uri="{FF2B5EF4-FFF2-40B4-BE49-F238E27FC236}">
                <a16:creationId xmlns:a16="http://schemas.microsoft.com/office/drawing/2014/main" id="{0A5B360B-3FFF-F445-DF8F-52681B52BAE6}"/>
              </a:ext>
            </a:extLst>
          </p:cNvPr>
          <p:cNvSpPr txBox="1">
            <a:spLocks/>
          </p:cNvSpPr>
          <p:nvPr/>
        </p:nvSpPr>
        <p:spPr>
          <a:xfrm>
            <a:off x="6533270" y="1350498"/>
            <a:ext cx="4268372" cy="52331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9" name="CasellaDiTesto 8">
            <a:extLst>
              <a:ext uri="{FF2B5EF4-FFF2-40B4-BE49-F238E27FC236}">
                <a16:creationId xmlns:a16="http://schemas.microsoft.com/office/drawing/2014/main" id="{737C4117-FADA-AE91-3140-C6835F37700E}"/>
              </a:ext>
            </a:extLst>
          </p:cNvPr>
          <p:cNvSpPr txBox="1"/>
          <p:nvPr/>
        </p:nvSpPr>
        <p:spPr>
          <a:xfrm>
            <a:off x="6547340" y="1324636"/>
            <a:ext cx="4969411" cy="5078313"/>
          </a:xfrm>
          <a:prstGeom prst="rect">
            <a:avLst/>
          </a:prstGeom>
          <a:noFill/>
        </p:spPr>
        <p:txBody>
          <a:bodyPr wrap="square">
            <a:spAutoFit/>
          </a:bodyPr>
          <a:lstStyle/>
          <a:p>
            <a:pPr algn="ctr"/>
            <a:r>
              <a:rPr lang="it-IT" dirty="0"/>
              <a:t>Iodopovidone </a:t>
            </a:r>
          </a:p>
          <a:p>
            <a:pPr algn="ctr"/>
            <a:endParaRPr lang="it-IT" dirty="0"/>
          </a:p>
          <a:p>
            <a:pPr algn="ctr"/>
            <a:r>
              <a:rPr lang="it-IT" dirty="0"/>
              <a:t>Per la doccia preoperatoria l’iodopovidone e da considerare come seconda scelta.</a:t>
            </a:r>
          </a:p>
          <a:p>
            <a:pPr algn="ctr"/>
            <a:endParaRPr lang="it-IT" dirty="0"/>
          </a:p>
          <a:p>
            <a:pPr algn="ctr"/>
            <a:r>
              <a:rPr lang="it-IT" dirty="0"/>
              <a:t>Svantaggi</a:t>
            </a:r>
          </a:p>
          <a:p>
            <a:pPr algn="ctr"/>
            <a:r>
              <a:rPr lang="it-IT" dirty="0"/>
              <a:t>Reazioni allergiche nei pz con allergia a prodotti iodati</a:t>
            </a:r>
          </a:p>
          <a:p>
            <a:pPr algn="ctr"/>
            <a:endParaRPr lang="it-IT" dirty="0"/>
          </a:p>
          <a:p>
            <a:pPr algn="ctr"/>
            <a:r>
              <a:rPr lang="it-IT" dirty="0"/>
              <a:t>Possibile assorbimento di iodio su cute non integra Teorica interferenza con patologie in atto (tireotossicosi)</a:t>
            </a:r>
          </a:p>
          <a:p>
            <a:pPr algn="ctr"/>
            <a:r>
              <a:rPr lang="it-IT" dirty="0"/>
              <a:t>Tempo necessario per l’antisepsi più lungo (contatto 2 min)</a:t>
            </a:r>
          </a:p>
          <a:p>
            <a:pPr algn="ctr"/>
            <a:endParaRPr lang="it-IT" dirty="0"/>
          </a:p>
          <a:p>
            <a:pPr algn="ctr"/>
            <a:r>
              <a:rPr lang="it-IT" dirty="0"/>
              <a:t>pigmentazione cutanea a fronte di: buona e durevole efficacia Doccia preoperatoria</a:t>
            </a:r>
          </a:p>
        </p:txBody>
      </p:sp>
    </p:spTree>
    <p:extLst>
      <p:ext uri="{BB962C8B-B14F-4D97-AF65-F5344CB8AC3E}">
        <p14:creationId xmlns:p14="http://schemas.microsoft.com/office/powerpoint/2010/main" val="53783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13BA6-13A8-DB65-8E7A-F1537E651B16}"/>
              </a:ext>
            </a:extLst>
          </p:cNvPr>
          <p:cNvSpPr>
            <a:spLocks noGrp="1"/>
          </p:cNvSpPr>
          <p:nvPr>
            <p:ph type="title"/>
          </p:nvPr>
        </p:nvSpPr>
        <p:spPr/>
        <p:txBody>
          <a:bodyPr/>
          <a:lstStyle/>
          <a:p>
            <a:r>
              <a:rPr lang="it-IT" dirty="0"/>
              <a:t>Doccia antisettica preoperatoria</a:t>
            </a:r>
          </a:p>
        </p:txBody>
      </p:sp>
      <p:sp>
        <p:nvSpPr>
          <p:cNvPr id="3" name="Segnaposto contenuto 2">
            <a:extLst>
              <a:ext uri="{FF2B5EF4-FFF2-40B4-BE49-F238E27FC236}">
                <a16:creationId xmlns:a16="http://schemas.microsoft.com/office/drawing/2014/main" id="{225AD830-DD2B-73A9-48F3-43104FFAC41F}"/>
              </a:ext>
            </a:extLst>
          </p:cNvPr>
          <p:cNvSpPr>
            <a:spLocks noGrp="1"/>
          </p:cNvSpPr>
          <p:nvPr>
            <p:ph idx="1"/>
          </p:nvPr>
        </p:nvSpPr>
        <p:spPr>
          <a:xfrm>
            <a:off x="1103312" y="2052918"/>
            <a:ext cx="8946541" cy="2123971"/>
          </a:xfrm>
        </p:spPr>
        <p:txBody>
          <a:bodyPr/>
          <a:lstStyle/>
          <a:p>
            <a:pPr marL="0" indent="0" algn="ctr">
              <a:buNone/>
            </a:pPr>
            <a:r>
              <a:rPr lang="it-IT" dirty="0"/>
              <a:t>Uno studio compiuto su 700 operandi ha evidenziato che due docce preoperatorie con clorexidina ha ridotto la conta batterica di 9 volte rispetto allo iodi povidone. </a:t>
            </a:r>
          </a:p>
          <a:p>
            <a:pPr marL="0" indent="0" algn="ctr">
              <a:buNone/>
            </a:pPr>
            <a:r>
              <a:rPr lang="it-IT" dirty="0"/>
              <a:t>Le docce preoperatorie riducono la conta delle colonie microbiche, ma questo non è associato ad una riduzione di tassi di infezione del sito chirurgico.</a:t>
            </a:r>
          </a:p>
        </p:txBody>
      </p:sp>
    </p:spTree>
    <p:extLst>
      <p:ext uri="{BB962C8B-B14F-4D97-AF65-F5344CB8AC3E}">
        <p14:creationId xmlns:p14="http://schemas.microsoft.com/office/powerpoint/2010/main" val="310338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54B14EF2-CE11-A6DC-859B-295945DBD34F}"/>
              </a:ext>
            </a:extLst>
          </p:cNvPr>
          <p:cNvGraphicFramePr>
            <a:graphicFrameLocks noGrp="1"/>
          </p:cNvGraphicFramePr>
          <p:nvPr>
            <p:ph idx="1"/>
            <p:extLst>
              <p:ext uri="{D42A27DB-BD31-4B8C-83A1-F6EECF244321}">
                <p14:modId xmlns:p14="http://schemas.microsoft.com/office/powerpoint/2010/main" val="462939200"/>
              </p:ext>
            </p:extLst>
          </p:nvPr>
        </p:nvGraphicFramePr>
        <p:xfrm>
          <a:off x="281353" y="337625"/>
          <a:ext cx="11072447" cy="5839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e 4">
            <a:extLst>
              <a:ext uri="{FF2B5EF4-FFF2-40B4-BE49-F238E27FC236}">
                <a16:creationId xmlns:a16="http://schemas.microsoft.com/office/drawing/2014/main" id="{F7B2792A-38FA-3AC1-23BD-6AE1DF6DF810}"/>
              </a:ext>
            </a:extLst>
          </p:cNvPr>
          <p:cNvSpPr/>
          <p:nvPr/>
        </p:nvSpPr>
        <p:spPr>
          <a:xfrm>
            <a:off x="281353" y="337625"/>
            <a:ext cx="2968283" cy="9988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ln w="6600">
                  <a:solidFill>
                    <a:schemeClr val="accent2"/>
                  </a:solidFill>
                  <a:prstDash val="solid"/>
                </a:ln>
                <a:solidFill>
                  <a:srgbClr val="FFFFFF"/>
                </a:solidFill>
                <a:effectLst>
                  <a:outerShdw dist="38100" dir="2700000" algn="tl" rotWithShape="0">
                    <a:schemeClr val="accent2"/>
                  </a:outerShdw>
                </a:effectLst>
              </a:rPr>
              <a:t>PREPARAZIONE CUTENEA</a:t>
            </a:r>
          </a:p>
        </p:txBody>
      </p:sp>
    </p:spTree>
    <p:extLst>
      <p:ext uri="{BB962C8B-B14F-4D97-AF65-F5344CB8AC3E}">
        <p14:creationId xmlns:p14="http://schemas.microsoft.com/office/powerpoint/2010/main" val="262242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E866E2-57B6-6D37-4125-B315DF3382A9}"/>
              </a:ext>
            </a:extLst>
          </p:cNvPr>
          <p:cNvSpPr>
            <a:spLocks noGrp="1"/>
          </p:cNvSpPr>
          <p:nvPr>
            <p:ph type="title"/>
          </p:nvPr>
        </p:nvSpPr>
        <p:spPr>
          <a:xfrm>
            <a:off x="528711" y="203683"/>
            <a:ext cx="10515600" cy="605546"/>
          </a:xfrm>
        </p:spPr>
        <p:txBody>
          <a:bodyPr>
            <a:normAutofit fontScale="90000"/>
          </a:bodyPr>
          <a:lstStyle/>
          <a:p>
            <a:pPr algn="ctr"/>
            <a:r>
              <a:rPr lang="it-IT" dirty="0"/>
              <a:t>CREME DEPILATORIE</a:t>
            </a:r>
          </a:p>
        </p:txBody>
      </p:sp>
      <p:sp>
        <p:nvSpPr>
          <p:cNvPr id="3" name="Segnaposto contenuto 2">
            <a:extLst>
              <a:ext uri="{FF2B5EF4-FFF2-40B4-BE49-F238E27FC236}">
                <a16:creationId xmlns:a16="http://schemas.microsoft.com/office/drawing/2014/main" id="{6DA01AC5-FB46-7E8A-7E7E-B3E9CB96C80E}"/>
              </a:ext>
            </a:extLst>
          </p:cNvPr>
          <p:cNvSpPr>
            <a:spLocks noGrp="1"/>
          </p:cNvSpPr>
          <p:nvPr>
            <p:ph idx="1"/>
          </p:nvPr>
        </p:nvSpPr>
        <p:spPr>
          <a:xfrm>
            <a:off x="805961" y="935279"/>
            <a:ext cx="3944815" cy="4351338"/>
          </a:xfrm>
        </p:spPr>
        <p:txBody>
          <a:bodyPr>
            <a:noAutofit/>
          </a:bodyPr>
          <a:lstStyle/>
          <a:p>
            <a:pPr marL="0" indent="0" algn="ctr">
              <a:buNone/>
            </a:pPr>
            <a:endParaRPr lang="it-IT" dirty="0"/>
          </a:p>
          <a:p>
            <a:pPr marL="0" indent="0" algn="ctr">
              <a:buNone/>
            </a:pPr>
            <a:r>
              <a:rPr lang="it-IT" dirty="0"/>
              <a:t>VANTAGGI</a:t>
            </a:r>
          </a:p>
          <a:p>
            <a:pPr algn="ctr"/>
            <a:r>
              <a:rPr lang="it-IT" dirty="0"/>
              <a:t> Lascia la cute pulita, liscia ed intatta</a:t>
            </a:r>
          </a:p>
          <a:p>
            <a:pPr algn="ctr"/>
            <a:r>
              <a:rPr lang="it-IT" dirty="0"/>
              <a:t>Non provoca graffi, abrasioni, tagli</a:t>
            </a:r>
          </a:p>
          <a:p>
            <a:pPr algn="ctr"/>
            <a:r>
              <a:rPr lang="it-IT" dirty="0"/>
              <a:t>Vi è una totale eliminazione dei peli</a:t>
            </a:r>
          </a:p>
          <a:p>
            <a:pPr algn="ctr"/>
            <a:r>
              <a:rPr lang="it-IT" dirty="0"/>
              <a:t>Non causa fastidi al paziente</a:t>
            </a:r>
          </a:p>
          <a:p>
            <a:pPr algn="ctr"/>
            <a:r>
              <a:rPr lang="it-IT" dirty="0"/>
              <a:t>Può essere eseguita anche dal pz stesso</a:t>
            </a:r>
          </a:p>
          <a:p>
            <a:pPr algn="ctr"/>
            <a:r>
              <a:rPr lang="it-IT" dirty="0"/>
              <a:t>È utile per pazienti disorientati o agitati</a:t>
            </a:r>
          </a:p>
          <a:p>
            <a:pPr algn="ctr"/>
            <a:r>
              <a:rPr lang="it-IT" dirty="0"/>
              <a:t>Non è più costosa di altri metodi</a:t>
            </a:r>
          </a:p>
        </p:txBody>
      </p:sp>
      <p:sp>
        <p:nvSpPr>
          <p:cNvPr id="4" name="Segnaposto contenuto 2">
            <a:extLst>
              <a:ext uri="{FF2B5EF4-FFF2-40B4-BE49-F238E27FC236}">
                <a16:creationId xmlns:a16="http://schemas.microsoft.com/office/drawing/2014/main" id="{DB08D96E-F06A-27D5-2653-7F3720ECBB82}"/>
              </a:ext>
            </a:extLst>
          </p:cNvPr>
          <p:cNvSpPr txBox="1">
            <a:spLocks/>
          </p:cNvSpPr>
          <p:nvPr/>
        </p:nvSpPr>
        <p:spPr>
          <a:xfrm>
            <a:off x="7588348" y="1364692"/>
            <a:ext cx="394481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000" dirty="0"/>
              <a:t>SVANTAGGI </a:t>
            </a:r>
          </a:p>
          <a:p>
            <a:pPr marL="0" indent="0" algn="ctr">
              <a:buNone/>
            </a:pPr>
            <a:endParaRPr lang="it-IT" sz="2000" dirty="0"/>
          </a:p>
          <a:p>
            <a:pPr algn="ctr"/>
            <a:r>
              <a:rPr lang="it-IT" sz="2000" dirty="0"/>
              <a:t> Deve essere usata con cautela in zone delicate, quali: zona rettale e scrotale, per il rischio di reazioni allergiche</a:t>
            </a:r>
          </a:p>
          <a:p>
            <a:pPr marL="0" indent="0" algn="ctr">
              <a:buNone/>
            </a:pPr>
            <a:endParaRPr lang="it-IT" sz="2000" dirty="0"/>
          </a:p>
          <a:p>
            <a:pPr algn="ctr"/>
            <a:r>
              <a:rPr lang="it-IT" sz="2000" dirty="0"/>
              <a:t>Allergia alle sostanze chimiche</a:t>
            </a:r>
          </a:p>
        </p:txBody>
      </p:sp>
    </p:spTree>
    <p:extLst>
      <p:ext uri="{BB962C8B-B14F-4D97-AF65-F5344CB8AC3E}">
        <p14:creationId xmlns:p14="http://schemas.microsoft.com/office/powerpoint/2010/main" val="107366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1311F-9A1E-0A94-8EC1-AD0774F31E6E}"/>
              </a:ext>
            </a:extLst>
          </p:cNvPr>
          <p:cNvSpPr>
            <a:spLocks noGrp="1"/>
          </p:cNvSpPr>
          <p:nvPr>
            <p:ph type="title"/>
          </p:nvPr>
        </p:nvSpPr>
        <p:spPr/>
        <p:txBody>
          <a:bodyPr/>
          <a:lstStyle/>
          <a:p>
            <a:pPr algn="ctr"/>
            <a:r>
              <a:rPr lang="it-IT" dirty="0"/>
              <a:t>Digiuno </a:t>
            </a:r>
          </a:p>
        </p:txBody>
      </p:sp>
      <p:sp>
        <p:nvSpPr>
          <p:cNvPr id="3" name="Segnaposto contenuto 2">
            <a:extLst>
              <a:ext uri="{FF2B5EF4-FFF2-40B4-BE49-F238E27FC236}">
                <a16:creationId xmlns:a16="http://schemas.microsoft.com/office/drawing/2014/main" id="{AEBCEE91-E192-2D60-A14E-FCF9868D3D49}"/>
              </a:ext>
            </a:extLst>
          </p:cNvPr>
          <p:cNvSpPr>
            <a:spLocks noGrp="1"/>
          </p:cNvSpPr>
          <p:nvPr>
            <p:ph idx="1"/>
          </p:nvPr>
        </p:nvSpPr>
        <p:spPr>
          <a:xfrm>
            <a:off x="440267" y="1196622"/>
            <a:ext cx="11356621" cy="5576711"/>
          </a:xfrm>
        </p:spPr>
        <p:txBody>
          <a:bodyPr>
            <a:normAutofit lnSpcReduction="10000"/>
          </a:bodyPr>
          <a:lstStyle/>
          <a:p>
            <a:pPr marL="0" indent="0">
              <a:buNone/>
            </a:pPr>
            <a:r>
              <a:rPr lang="it-IT" dirty="0"/>
              <a:t>Le linee guida dell’American Society of Anesthesiologists (ASA 1999), per la gestione del digiuno preoperatorio, confermate da altre società scientifiche internazionali, stabiliscono che un digiuno prolungato è una pratica non necessaria per i pazienti non a rischio di aspirazione ed in attesa di un intervento in elezione</a:t>
            </a:r>
          </a:p>
          <a:p>
            <a:endParaRPr lang="it-IT" dirty="0"/>
          </a:p>
          <a:p>
            <a:pPr marL="0" indent="0">
              <a:buNone/>
            </a:pPr>
            <a:r>
              <a:rPr lang="it-IT" dirty="0"/>
              <a:t>Se prescritto </a:t>
            </a:r>
          </a:p>
          <a:p>
            <a:pPr marL="0" indent="0">
              <a:buNone/>
            </a:pPr>
            <a:r>
              <a:rPr lang="it-IT" dirty="0"/>
              <a:t> Prevede la sospensione dell’alimentazione solida 6/8 ore prima dell’intervento e la sospensione dei liquidi chiari almeno 2 ore prima</a:t>
            </a:r>
          </a:p>
          <a:p>
            <a:pPr marL="0" indent="0">
              <a:buNone/>
            </a:pPr>
            <a:endParaRPr lang="it-IT" dirty="0"/>
          </a:p>
          <a:p>
            <a:pPr marL="0" indent="0">
              <a:buNone/>
            </a:pPr>
            <a:r>
              <a:rPr lang="it-IT" dirty="0"/>
              <a:t>I pazienti devono essere informati del periodo di digiuno preoperatorio e delle sue ragioni con sufficiente anticipo rispetto all’intervento.</a:t>
            </a:r>
          </a:p>
          <a:p>
            <a:pPr marL="0" indent="0">
              <a:buNone/>
            </a:pPr>
            <a:r>
              <a:rPr lang="it-IT" dirty="0"/>
              <a:t>La verifica del rispetto della prescrizione di digiuno deve essere effettuata al momento dell’intervento.</a:t>
            </a:r>
          </a:p>
          <a:p>
            <a:pPr marL="0" indent="0">
              <a:buNone/>
            </a:pPr>
            <a:r>
              <a:rPr lang="it-IT" dirty="0"/>
              <a:t>Quando queste raccomandazioni non sono seguite, i professionisti devono valutare il rapporto rischi-benefici del procedere ugualmente, in relazione alla quantità di liquidi o di solidi ingeriti.</a:t>
            </a:r>
          </a:p>
          <a:p>
            <a:pPr marL="0" indent="0">
              <a:buNone/>
            </a:pPr>
            <a:endParaRPr lang="it-IT" dirty="0"/>
          </a:p>
        </p:txBody>
      </p:sp>
    </p:spTree>
    <p:extLst>
      <p:ext uri="{BB962C8B-B14F-4D97-AF65-F5344CB8AC3E}">
        <p14:creationId xmlns:p14="http://schemas.microsoft.com/office/powerpoint/2010/main" val="197639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FAEF1A3-B0E7-385E-26F8-99E563992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300" y="1983306"/>
            <a:ext cx="4370363" cy="3752331"/>
          </a:xfrm>
          <a:prstGeom prst="rect">
            <a:avLst/>
          </a:prstGeom>
        </p:spPr>
      </p:pic>
      <p:sp>
        <p:nvSpPr>
          <p:cNvPr id="2" name="Titolo 1">
            <a:extLst>
              <a:ext uri="{FF2B5EF4-FFF2-40B4-BE49-F238E27FC236}">
                <a16:creationId xmlns:a16="http://schemas.microsoft.com/office/drawing/2014/main" id="{299578E0-12DB-9406-328E-72D7254A84D5}"/>
              </a:ext>
            </a:extLst>
          </p:cNvPr>
          <p:cNvSpPr>
            <a:spLocks noGrp="1"/>
          </p:cNvSpPr>
          <p:nvPr>
            <p:ph type="ctrTitle"/>
          </p:nvPr>
        </p:nvSpPr>
        <p:spPr>
          <a:xfrm>
            <a:off x="1524000" y="769144"/>
            <a:ext cx="9144000" cy="706437"/>
          </a:xfrm>
        </p:spPr>
        <p:txBody>
          <a:bodyPr>
            <a:normAutofit fontScale="90000"/>
          </a:bodyPr>
          <a:lstStyle/>
          <a:p>
            <a:pPr algn="ctr"/>
            <a:r>
              <a:rPr lang="it-IT" sz="4000" dirty="0"/>
              <a:t>Assistenza</a:t>
            </a:r>
            <a:r>
              <a:rPr lang="it-IT" dirty="0"/>
              <a:t> </a:t>
            </a:r>
            <a:r>
              <a:rPr lang="it-IT" sz="4400" dirty="0"/>
              <a:t>Infermieristica </a:t>
            </a:r>
            <a:br>
              <a:rPr lang="it-IT" sz="4400" dirty="0"/>
            </a:br>
            <a:r>
              <a:rPr lang="it-IT" sz="4400" dirty="0"/>
              <a:t> pz chirurgico  </a:t>
            </a:r>
          </a:p>
        </p:txBody>
      </p:sp>
      <p:pic>
        <p:nvPicPr>
          <p:cNvPr id="4" name="Immagine 3">
            <a:extLst>
              <a:ext uri="{FF2B5EF4-FFF2-40B4-BE49-F238E27FC236}">
                <a16:creationId xmlns:a16="http://schemas.microsoft.com/office/drawing/2014/main" id="{AD367FAA-42BA-848A-B1B2-53BBA182B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37" y="2242151"/>
            <a:ext cx="4010109" cy="3334560"/>
          </a:xfrm>
          <a:prstGeom prst="rect">
            <a:avLst/>
          </a:prstGeom>
        </p:spPr>
      </p:pic>
    </p:spTree>
    <p:extLst>
      <p:ext uri="{BB962C8B-B14F-4D97-AF65-F5344CB8AC3E}">
        <p14:creationId xmlns:p14="http://schemas.microsoft.com/office/powerpoint/2010/main" val="427797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a 15">
            <a:extLst>
              <a:ext uri="{FF2B5EF4-FFF2-40B4-BE49-F238E27FC236}">
                <a16:creationId xmlns:a16="http://schemas.microsoft.com/office/drawing/2014/main" id="{643639C2-5DF5-4EF1-2D90-3E07CA4F4202}"/>
              </a:ext>
            </a:extLst>
          </p:cNvPr>
          <p:cNvGraphicFramePr/>
          <p:nvPr>
            <p:extLst>
              <p:ext uri="{D42A27DB-BD31-4B8C-83A1-F6EECF244321}">
                <p14:modId xmlns:p14="http://schemas.microsoft.com/office/powerpoint/2010/main" val="1014784569"/>
              </p:ext>
            </p:extLst>
          </p:nvPr>
        </p:nvGraphicFramePr>
        <p:xfrm>
          <a:off x="126609" y="0"/>
          <a:ext cx="1150737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69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75763C-A07E-0281-1E3A-E2946F907772}"/>
              </a:ext>
            </a:extLst>
          </p:cNvPr>
          <p:cNvSpPr>
            <a:spLocks noGrp="1"/>
          </p:cNvSpPr>
          <p:nvPr>
            <p:ph type="title"/>
          </p:nvPr>
        </p:nvSpPr>
        <p:spPr/>
        <p:txBody>
          <a:bodyPr/>
          <a:lstStyle/>
          <a:p>
            <a:pPr algn="ctr"/>
            <a:r>
              <a:rPr lang="it-IT" dirty="0"/>
              <a:t>Preparazione intestinale e decompressione gastrica </a:t>
            </a:r>
          </a:p>
        </p:txBody>
      </p:sp>
      <p:sp>
        <p:nvSpPr>
          <p:cNvPr id="3" name="Segnaposto contenuto 2">
            <a:extLst>
              <a:ext uri="{FF2B5EF4-FFF2-40B4-BE49-F238E27FC236}">
                <a16:creationId xmlns:a16="http://schemas.microsoft.com/office/drawing/2014/main" id="{895EBA82-613E-340B-2B66-FE5BE5DF9460}"/>
              </a:ext>
            </a:extLst>
          </p:cNvPr>
          <p:cNvSpPr>
            <a:spLocks noGrp="1"/>
          </p:cNvSpPr>
          <p:nvPr>
            <p:ph idx="1"/>
          </p:nvPr>
        </p:nvSpPr>
        <p:spPr/>
        <p:txBody>
          <a:bodyPr>
            <a:normAutofit fontScale="85000" lnSpcReduction="10000"/>
          </a:bodyPr>
          <a:lstStyle/>
          <a:p>
            <a:pPr marL="0" indent="0" algn="ctr">
              <a:buNone/>
            </a:pPr>
            <a:r>
              <a:rPr lang="it-IT" i="1" dirty="0">
                <a:effectLst>
                  <a:outerShdw blurRad="38100" dist="38100" dir="2700000" algn="tl">
                    <a:srgbClr val="000000">
                      <a:alpha val="43137"/>
                    </a:srgbClr>
                  </a:outerShdw>
                </a:effectLst>
              </a:rPr>
              <a:t>Preparazione Intestinale</a:t>
            </a:r>
          </a:p>
          <a:p>
            <a:pPr marL="0" indent="0" algn="ctr">
              <a:buNone/>
            </a:pPr>
            <a:r>
              <a:rPr lang="it-IT" dirty="0"/>
              <a:t>diversa a seconda del tipo di intervento chirurgico previsto.</a:t>
            </a:r>
          </a:p>
          <a:p>
            <a:pPr marL="0" indent="0" algn="ctr">
              <a:buNone/>
            </a:pPr>
            <a:r>
              <a:rPr lang="it-IT" dirty="0"/>
              <a:t>Un minore contenuto in feci a livello delle anse è un fattore di sicurezza per limitare la contaminazione del campo operatorio nel caso di/nella necessità di una resezione d’ansa.</a:t>
            </a:r>
          </a:p>
          <a:p>
            <a:pPr marL="0" indent="0" algn="ctr">
              <a:buNone/>
            </a:pPr>
            <a:r>
              <a:rPr lang="it-IT" u="sng" dirty="0"/>
              <a:t>Indicazione che rende necessaria la preparazione intestinale: </a:t>
            </a:r>
          </a:p>
          <a:p>
            <a:pPr marL="0" indent="0" algn="ctr">
              <a:buNone/>
            </a:pPr>
            <a:r>
              <a:rPr lang="it-IT" dirty="0"/>
              <a:t>Prevenzione di condizioni che favoriscono la sindrome dell’ileo paralitico (anestesia generale)</a:t>
            </a:r>
          </a:p>
          <a:p>
            <a:pPr marL="0" indent="0" algn="ctr">
              <a:buNone/>
            </a:pPr>
            <a:endParaRPr lang="it-IT" dirty="0"/>
          </a:p>
          <a:p>
            <a:pPr marL="0" indent="0" algn="ctr">
              <a:buNone/>
            </a:pPr>
            <a:r>
              <a:rPr lang="it-IT" u="sng" dirty="0"/>
              <a:t>Attenzione</a:t>
            </a:r>
          </a:p>
          <a:p>
            <a:pPr marL="0" indent="0" algn="ctr">
              <a:buNone/>
            </a:pPr>
            <a:r>
              <a:rPr lang="it-IT" dirty="0"/>
              <a:t>Lo svuotamento meccanico dell’intestino in preoperatorio non sembra ridurre l’incidenza di deiscenze a livello anastomotico nella chirurgia del colon-retto.</a:t>
            </a:r>
          </a:p>
          <a:p>
            <a:pPr marL="0" indent="0" algn="ctr">
              <a:buNone/>
            </a:pPr>
            <a:r>
              <a:rPr lang="it-IT" dirty="0"/>
              <a:t> </a:t>
            </a:r>
          </a:p>
          <a:p>
            <a:pPr marL="0" indent="0" algn="ctr">
              <a:buNone/>
            </a:pPr>
            <a:endParaRPr lang="it-IT" dirty="0"/>
          </a:p>
        </p:txBody>
      </p:sp>
    </p:spTree>
    <p:extLst>
      <p:ext uri="{BB962C8B-B14F-4D97-AF65-F5344CB8AC3E}">
        <p14:creationId xmlns:p14="http://schemas.microsoft.com/office/powerpoint/2010/main" val="396662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C02ED957-B195-B9B7-1085-C1616A54A14B}"/>
              </a:ext>
            </a:extLst>
          </p:cNvPr>
          <p:cNvGraphicFramePr>
            <a:graphicFrameLocks noGrp="1"/>
          </p:cNvGraphicFramePr>
          <p:nvPr>
            <p:ph idx="1"/>
            <p:extLst>
              <p:ext uri="{D42A27DB-BD31-4B8C-83A1-F6EECF244321}">
                <p14:modId xmlns:p14="http://schemas.microsoft.com/office/powerpoint/2010/main" val="104552740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a:extLst>
              <a:ext uri="{FF2B5EF4-FFF2-40B4-BE49-F238E27FC236}">
                <a16:creationId xmlns:a16="http://schemas.microsoft.com/office/drawing/2014/main" id="{6B2463EE-6893-2516-DC2E-6924FBA76D58}"/>
              </a:ext>
            </a:extLst>
          </p:cNvPr>
          <p:cNvSpPr/>
          <p:nvPr/>
        </p:nvSpPr>
        <p:spPr>
          <a:xfrm>
            <a:off x="4023360" y="4614202"/>
            <a:ext cx="4295336" cy="22437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t>Controindicata:</a:t>
            </a:r>
          </a:p>
          <a:p>
            <a:pPr algn="ctr"/>
            <a:endParaRPr lang="it-IT" sz="1400" dirty="0"/>
          </a:p>
          <a:p>
            <a:pPr algn="ctr"/>
            <a:r>
              <a:rPr lang="it-IT" sz="1400" dirty="0"/>
              <a:t>vomito recidivo, stato occlusivo / ileo</a:t>
            </a:r>
          </a:p>
          <a:p>
            <a:pPr algn="ctr"/>
            <a:r>
              <a:rPr lang="it-IT" sz="1400" dirty="0"/>
              <a:t>meccanico</a:t>
            </a:r>
          </a:p>
          <a:p>
            <a:pPr algn="ctr"/>
            <a:endParaRPr lang="it-IT" sz="1400" dirty="0"/>
          </a:p>
          <a:p>
            <a:pPr algn="ctr"/>
            <a:r>
              <a:rPr lang="it-IT" sz="1400" dirty="0"/>
              <a:t>dolori addominali a genesi non chiara</a:t>
            </a:r>
          </a:p>
          <a:p>
            <a:pPr algn="ctr"/>
            <a:r>
              <a:rPr lang="it-IT" sz="1400" dirty="0"/>
              <a:t>emorragia del tratto gastroenterico</a:t>
            </a:r>
          </a:p>
          <a:p>
            <a:pPr algn="ctr"/>
            <a:r>
              <a:rPr lang="it-IT" sz="1400" dirty="0"/>
              <a:t>aborto imminente</a:t>
            </a:r>
          </a:p>
          <a:p>
            <a:pPr algn="ctr"/>
            <a:r>
              <a:rPr lang="it-IT" sz="1400" dirty="0"/>
              <a:t>gravidanza in fase iniziale</a:t>
            </a:r>
          </a:p>
          <a:p>
            <a:pPr algn="ctr"/>
            <a:r>
              <a:rPr lang="it-IT" sz="1400" dirty="0"/>
              <a:t>angina instabile</a:t>
            </a:r>
          </a:p>
        </p:txBody>
      </p:sp>
    </p:spTree>
    <p:extLst>
      <p:ext uri="{BB962C8B-B14F-4D97-AF65-F5344CB8AC3E}">
        <p14:creationId xmlns:p14="http://schemas.microsoft.com/office/powerpoint/2010/main" val="2929913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D0BEA-0A1C-FB24-7AE7-5A695BCB2060}"/>
              </a:ext>
            </a:extLst>
          </p:cNvPr>
          <p:cNvSpPr>
            <a:spLocks noGrp="1"/>
          </p:cNvSpPr>
          <p:nvPr>
            <p:ph type="title"/>
          </p:nvPr>
        </p:nvSpPr>
        <p:spPr>
          <a:xfrm>
            <a:off x="623668" y="244620"/>
            <a:ext cx="10944664" cy="872832"/>
          </a:xfrm>
        </p:spPr>
        <p:txBody>
          <a:bodyPr>
            <a:normAutofit fontScale="90000"/>
          </a:bodyPr>
          <a:lstStyle/>
          <a:p>
            <a:r>
              <a:rPr lang="it-IT" sz="3600" dirty="0"/>
              <a:t>Clisteri-enteroclismi vs Catartici per via orale (lassativi)</a:t>
            </a:r>
          </a:p>
        </p:txBody>
      </p:sp>
      <p:sp>
        <p:nvSpPr>
          <p:cNvPr id="3" name="Segnaposto contenuto 2">
            <a:extLst>
              <a:ext uri="{FF2B5EF4-FFF2-40B4-BE49-F238E27FC236}">
                <a16:creationId xmlns:a16="http://schemas.microsoft.com/office/drawing/2014/main" id="{04C35E67-CF0D-E391-C145-E21D0F843C25}"/>
              </a:ext>
            </a:extLst>
          </p:cNvPr>
          <p:cNvSpPr>
            <a:spLocks noGrp="1"/>
          </p:cNvSpPr>
          <p:nvPr>
            <p:ph idx="1"/>
          </p:nvPr>
        </p:nvSpPr>
        <p:spPr>
          <a:xfrm>
            <a:off x="838200" y="1117452"/>
            <a:ext cx="3649394" cy="5740548"/>
          </a:xfrm>
        </p:spPr>
        <p:txBody>
          <a:bodyPr>
            <a:normAutofit fontScale="40000" lnSpcReduction="20000"/>
          </a:bodyPr>
          <a:lstStyle/>
          <a:p>
            <a:pPr marL="0" indent="0" algn="ctr">
              <a:buNone/>
            </a:pPr>
            <a:r>
              <a:rPr lang="it-IT" sz="3400" dirty="0"/>
              <a:t>Clisteri- enteroclisma</a:t>
            </a:r>
          </a:p>
          <a:p>
            <a:pPr marL="0" indent="0" algn="ctr">
              <a:buNone/>
            </a:pPr>
            <a:r>
              <a:rPr lang="pt-BR" sz="3400" dirty="0"/>
              <a:t>(750 ±250 ml H2O + 200 ml/l Glicerina)</a:t>
            </a:r>
            <a:endParaRPr lang="it-IT" sz="3400" dirty="0"/>
          </a:p>
          <a:p>
            <a:pPr marL="0" indent="0" algn="ctr">
              <a:buNone/>
            </a:pPr>
            <a:endParaRPr lang="it-IT" sz="3400" dirty="0"/>
          </a:p>
          <a:p>
            <a:pPr marL="0" indent="0" algn="ctr">
              <a:buNone/>
            </a:pPr>
            <a:r>
              <a:rPr lang="it-IT" sz="3400" dirty="0"/>
              <a:t>Da preferibile in cardiopatici,</a:t>
            </a:r>
          </a:p>
          <a:p>
            <a:pPr marL="0" indent="0" algn="ctr">
              <a:buNone/>
            </a:pPr>
            <a:r>
              <a:rPr lang="it-IT" sz="3400" dirty="0"/>
              <a:t>nefropatici, grandi anziani, disionici,</a:t>
            </a:r>
          </a:p>
          <a:p>
            <a:pPr marL="0" indent="0" algn="ctr">
              <a:buNone/>
            </a:pPr>
            <a:r>
              <a:rPr lang="it-IT" sz="3400" dirty="0"/>
              <a:t>disidratati </a:t>
            </a:r>
          </a:p>
          <a:p>
            <a:pPr marL="0" indent="0" algn="ctr">
              <a:buNone/>
            </a:pPr>
            <a:endParaRPr lang="it-IT" sz="3400" dirty="0"/>
          </a:p>
          <a:p>
            <a:pPr marL="0" indent="0" algn="ctr">
              <a:buNone/>
            </a:pPr>
            <a:r>
              <a:rPr lang="it-IT" sz="3400" dirty="0"/>
              <a:t>Vantaggi</a:t>
            </a:r>
          </a:p>
          <a:p>
            <a:pPr marL="0" indent="0" algn="ctr">
              <a:buNone/>
            </a:pPr>
            <a:r>
              <a:rPr lang="it-IT" sz="3400" dirty="0"/>
              <a:t>Effetto meccanico</a:t>
            </a:r>
          </a:p>
          <a:p>
            <a:pPr marL="0" indent="0" algn="ctr">
              <a:buNone/>
            </a:pPr>
            <a:r>
              <a:rPr lang="it-IT" sz="3400" dirty="0"/>
              <a:t>Pulizia del colon e ampolla</a:t>
            </a:r>
          </a:p>
          <a:p>
            <a:pPr marL="0" indent="0" algn="ctr">
              <a:buNone/>
            </a:pPr>
            <a:r>
              <a:rPr lang="it-IT" sz="3400" dirty="0"/>
              <a:t>Efficiacia in 1-2 h</a:t>
            </a:r>
          </a:p>
          <a:p>
            <a:pPr marL="0" indent="0" algn="ctr">
              <a:buNone/>
            </a:pPr>
            <a:r>
              <a:rPr lang="it-IT" sz="3400" dirty="0"/>
              <a:t>Intervento programmabile dall’OS</a:t>
            </a:r>
          </a:p>
          <a:p>
            <a:pPr marL="0" indent="0" algn="ctr">
              <a:buNone/>
            </a:pPr>
            <a:endParaRPr lang="it-IT" sz="3400" dirty="0"/>
          </a:p>
          <a:p>
            <a:pPr marL="0" indent="0" algn="ctr">
              <a:buNone/>
            </a:pPr>
            <a:r>
              <a:rPr lang="it-IT" sz="3400" dirty="0"/>
              <a:t>Svantaggi</a:t>
            </a:r>
          </a:p>
          <a:p>
            <a:pPr marL="0" indent="0" algn="ctr">
              <a:buNone/>
            </a:pPr>
            <a:r>
              <a:rPr lang="it-IT" sz="3400" dirty="0"/>
              <a:t>Lavoro diretto dell’OS</a:t>
            </a:r>
          </a:p>
          <a:p>
            <a:pPr marL="0" indent="0" algn="ctr">
              <a:buNone/>
            </a:pPr>
            <a:r>
              <a:rPr lang="it-IT" sz="3400" dirty="0"/>
              <a:t>Accettazione non sempre buona</a:t>
            </a:r>
          </a:p>
          <a:p>
            <a:pPr marL="0" indent="0" algn="ctr">
              <a:buNone/>
            </a:pPr>
            <a:r>
              <a:rPr lang="it-IT" sz="3400" dirty="0"/>
              <a:t>Possibile incontinenza (anziano)</a:t>
            </a:r>
          </a:p>
          <a:p>
            <a:pPr marL="0" indent="0" algn="ctr">
              <a:buNone/>
            </a:pPr>
            <a:r>
              <a:rPr lang="it-IT" sz="3400" dirty="0"/>
              <a:t>Prudenza nel cardiopatico instabile</a:t>
            </a:r>
          </a:p>
          <a:p>
            <a:pPr marL="0" indent="0">
              <a:buNone/>
            </a:pPr>
            <a:endParaRPr lang="it-IT" dirty="0"/>
          </a:p>
        </p:txBody>
      </p:sp>
      <p:sp>
        <p:nvSpPr>
          <p:cNvPr id="4" name="Segnaposto contenuto 2">
            <a:extLst>
              <a:ext uri="{FF2B5EF4-FFF2-40B4-BE49-F238E27FC236}">
                <a16:creationId xmlns:a16="http://schemas.microsoft.com/office/drawing/2014/main" id="{0769344A-FC4A-7E99-8B23-0742832820DC}"/>
              </a:ext>
            </a:extLst>
          </p:cNvPr>
          <p:cNvSpPr txBox="1">
            <a:spLocks/>
          </p:cNvSpPr>
          <p:nvPr/>
        </p:nvSpPr>
        <p:spPr>
          <a:xfrm>
            <a:off x="7135403" y="1331940"/>
            <a:ext cx="3649394" cy="565588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6400" dirty="0"/>
              <a:t>Catartici </a:t>
            </a:r>
          </a:p>
          <a:p>
            <a:pPr marL="0" indent="0" algn="ctr">
              <a:buFont typeface="Arial" panose="020B0604020202020204" pitchFamily="34" charset="0"/>
              <a:buNone/>
            </a:pPr>
            <a:r>
              <a:rPr lang="it-IT" sz="6400" dirty="0"/>
              <a:t>(Sodio fosfato o PEG + 2-3 l di H2O)</a:t>
            </a:r>
          </a:p>
          <a:p>
            <a:pPr marL="0" indent="0" algn="ctr">
              <a:buFont typeface="Arial" panose="020B0604020202020204" pitchFamily="34" charset="0"/>
              <a:buNone/>
            </a:pPr>
            <a:endParaRPr lang="it-IT" sz="6400" dirty="0"/>
          </a:p>
          <a:p>
            <a:pPr marL="0" indent="0" algn="ctr">
              <a:buFont typeface="Arial" panose="020B0604020202020204" pitchFamily="34" charset="0"/>
              <a:buNone/>
            </a:pPr>
            <a:r>
              <a:rPr lang="it-IT" sz="6400" dirty="0"/>
              <a:t>Valutare l’uso in pazienti cardiopatici scompensati, nefropatici, disidratati, disionici</a:t>
            </a:r>
          </a:p>
          <a:p>
            <a:pPr marL="0" indent="0" algn="ctr">
              <a:buFont typeface="Arial" panose="020B0604020202020204" pitchFamily="34" charset="0"/>
              <a:buNone/>
            </a:pPr>
            <a:endParaRPr lang="it-IT" sz="6400" dirty="0"/>
          </a:p>
          <a:p>
            <a:pPr marL="0" indent="0" algn="ctr">
              <a:buFont typeface="Arial" panose="020B0604020202020204" pitchFamily="34" charset="0"/>
              <a:buNone/>
            </a:pPr>
            <a:r>
              <a:rPr lang="it-IT" sz="6400" dirty="0"/>
              <a:t>Vantaggi</a:t>
            </a:r>
          </a:p>
          <a:p>
            <a:pPr marL="0" indent="0" algn="ctr">
              <a:buNone/>
            </a:pPr>
            <a:r>
              <a:rPr lang="it-IT" sz="6400" dirty="0"/>
              <a:t>Effetto chimico pulizia di tutto l’intestino</a:t>
            </a:r>
          </a:p>
          <a:p>
            <a:pPr marL="0" indent="0" algn="ctr">
              <a:buNone/>
            </a:pPr>
            <a:r>
              <a:rPr lang="it-IT" sz="6400" dirty="0"/>
              <a:t>Efficacia buona e valutabile (feci chiare e liquide)</a:t>
            </a:r>
          </a:p>
          <a:p>
            <a:pPr marL="0" indent="0" algn="ctr">
              <a:buNone/>
            </a:pPr>
            <a:r>
              <a:rPr lang="it-IT" sz="6400" dirty="0"/>
              <a:t>Minore carico di lavoro per OS</a:t>
            </a:r>
          </a:p>
          <a:p>
            <a:pPr marL="0" indent="0" algn="ctr">
              <a:buNone/>
            </a:pPr>
            <a:endParaRPr lang="it-IT" sz="6400" dirty="0"/>
          </a:p>
          <a:p>
            <a:pPr marL="0" indent="0" algn="ctr">
              <a:buNone/>
            </a:pPr>
            <a:r>
              <a:rPr lang="it-IT" sz="6400" dirty="0"/>
              <a:t>Svantaggi</a:t>
            </a:r>
          </a:p>
          <a:p>
            <a:pPr marL="0" indent="0" algn="ctr">
              <a:buNone/>
            </a:pPr>
            <a:r>
              <a:rPr lang="it-IT" sz="6400" dirty="0"/>
              <a:t>Latenza e entità dell’effetto non totalmente prevedibili</a:t>
            </a:r>
          </a:p>
          <a:p>
            <a:pPr marL="0" indent="0" algn="ctr">
              <a:buNone/>
            </a:pPr>
            <a:r>
              <a:rPr lang="it-IT" sz="6400" dirty="0"/>
              <a:t>Possibile disidratazione e disionie iatrogene</a:t>
            </a:r>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4164156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B6534E-F917-9563-5DA1-9CEA1FF396EE}"/>
              </a:ext>
            </a:extLst>
          </p:cNvPr>
          <p:cNvSpPr>
            <a:spLocks noGrp="1"/>
          </p:cNvSpPr>
          <p:nvPr>
            <p:ph type="title"/>
          </p:nvPr>
        </p:nvSpPr>
        <p:spPr>
          <a:xfrm>
            <a:off x="838200" y="196313"/>
            <a:ext cx="10515600" cy="647749"/>
          </a:xfrm>
        </p:spPr>
        <p:txBody>
          <a:bodyPr>
            <a:normAutofit fontScale="90000"/>
          </a:bodyPr>
          <a:lstStyle/>
          <a:p>
            <a:pPr algn="ctr"/>
            <a:r>
              <a:rPr lang="it-IT" dirty="0"/>
              <a:t>Farmaci </a:t>
            </a:r>
          </a:p>
        </p:txBody>
      </p:sp>
      <p:sp>
        <p:nvSpPr>
          <p:cNvPr id="3" name="Segnaposto contenuto 2">
            <a:extLst>
              <a:ext uri="{FF2B5EF4-FFF2-40B4-BE49-F238E27FC236}">
                <a16:creationId xmlns:a16="http://schemas.microsoft.com/office/drawing/2014/main" id="{7E0B55A4-9773-85A6-BC18-698D800B94A0}"/>
              </a:ext>
            </a:extLst>
          </p:cNvPr>
          <p:cNvSpPr>
            <a:spLocks noGrp="1"/>
          </p:cNvSpPr>
          <p:nvPr>
            <p:ph idx="1"/>
          </p:nvPr>
        </p:nvSpPr>
        <p:spPr>
          <a:xfrm>
            <a:off x="838200" y="1202176"/>
            <a:ext cx="4985825" cy="5459511"/>
          </a:xfrm>
        </p:spPr>
        <p:txBody>
          <a:bodyPr>
            <a:normAutofit/>
          </a:bodyPr>
          <a:lstStyle/>
          <a:p>
            <a:pPr marL="0" indent="0" algn="ctr">
              <a:buNone/>
            </a:pPr>
            <a:r>
              <a:rPr lang="it-IT" dirty="0"/>
              <a:t>Vanno somministrati se prescritti:</a:t>
            </a:r>
          </a:p>
          <a:p>
            <a:r>
              <a:rPr lang="it-IT" sz="2000" dirty="0"/>
              <a:t>Antiepilettici</a:t>
            </a:r>
          </a:p>
          <a:p>
            <a:r>
              <a:rPr lang="it-IT" sz="2000" dirty="0"/>
              <a:t>Cortisonici (patol. autoimmuni)</a:t>
            </a:r>
          </a:p>
          <a:p>
            <a:r>
              <a:rPr lang="it-IT" sz="2000" dirty="0"/>
              <a:t>Antiasmatici</a:t>
            </a:r>
          </a:p>
          <a:p>
            <a:r>
              <a:rPr lang="it-IT" sz="2000" dirty="0"/>
              <a:t>Antipsicotici</a:t>
            </a:r>
          </a:p>
          <a:p>
            <a:r>
              <a:rPr lang="it-IT" sz="2000" dirty="0"/>
              <a:t>Ansiolitici</a:t>
            </a:r>
          </a:p>
          <a:p>
            <a:r>
              <a:rPr lang="it-IT" sz="2000" dirty="0"/>
              <a:t>Antiparkinsoniani</a:t>
            </a:r>
          </a:p>
          <a:p>
            <a:r>
              <a:rPr lang="it-IT" sz="2000" dirty="0"/>
              <a:t>Betabloccanti</a:t>
            </a:r>
          </a:p>
          <a:p>
            <a:r>
              <a:rPr lang="it-IT" sz="2000" dirty="0"/>
              <a:t>Antipertensivi</a:t>
            </a:r>
          </a:p>
          <a:p>
            <a:pPr marL="0" indent="0">
              <a:buNone/>
            </a:pPr>
            <a:endParaRPr lang="it-IT" dirty="0"/>
          </a:p>
        </p:txBody>
      </p:sp>
      <p:sp>
        <p:nvSpPr>
          <p:cNvPr id="4" name="Segnaposto contenuto 2">
            <a:extLst>
              <a:ext uri="{FF2B5EF4-FFF2-40B4-BE49-F238E27FC236}">
                <a16:creationId xmlns:a16="http://schemas.microsoft.com/office/drawing/2014/main" id="{31806D7B-B74D-E1E1-362C-5C59E7660E83}"/>
              </a:ext>
            </a:extLst>
          </p:cNvPr>
          <p:cNvSpPr txBox="1">
            <a:spLocks/>
          </p:cNvSpPr>
          <p:nvPr/>
        </p:nvSpPr>
        <p:spPr>
          <a:xfrm>
            <a:off x="6631743" y="717452"/>
            <a:ext cx="4985825" cy="59442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sz="2000" dirty="0"/>
          </a:p>
          <a:p>
            <a:pPr marL="0" indent="0">
              <a:buNone/>
            </a:pPr>
            <a:r>
              <a:rPr lang="it-IT" sz="3000" dirty="0"/>
              <a:t>Di norma vanno sospesi i seguenti farmaci </a:t>
            </a:r>
          </a:p>
          <a:p>
            <a:r>
              <a:rPr lang="it-IT" sz="2000" dirty="0"/>
              <a:t>Diuretici (risparmiatori di potassio, rischio di iperkaliemia)</a:t>
            </a:r>
          </a:p>
          <a:p>
            <a:r>
              <a:rPr lang="it-IT" sz="2000" dirty="0"/>
              <a:t>ACEinibitori (ipotensione, bradicardia)</a:t>
            </a:r>
          </a:p>
          <a:p>
            <a:r>
              <a:rPr lang="it-IT" sz="2000" dirty="0"/>
              <a:t>Insulina (modificare lo schema terapeutico, ridurre il digiuno)</a:t>
            </a:r>
          </a:p>
          <a:p>
            <a:r>
              <a:rPr lang="it-IT" sz="2000" dirty="0"/>
              <a:t>Ipoglicemizzanti orali</a:t>
            </a:r>
          </a:p>
          <a:p>
            <a:r>
              <a:rPr lang="it-IT" sz="2000" dirty="0"/>
              <a:t>Anticoagulanti (warfarin sospeso 2 giorni prima eparina a</a:t>
            </a:r>
          </a:p>
          <a:p>
            <a:r>
              <a:rPr lang="it-IT" sz="2000" dirty="0"/>
              <a:t>basso peso molecolare)</a:t>
            </a:r>
          </a:p>
          <a:p>
            <a:r>
              <a:rPr lang="it-IT" sz="2000" dirty="0"/>
              <a:t>Antiaggreganti piastrinici (clopidogrel) sospeso 5 giorni</a:t>
            </a:r>
          </a:p>
          <a:p>
            <a:r>
              <a:rPr lang="it-IT" sz="2000" dirty="0"/>
              <a:t>prima eparina a basso peso molecolare)</a:t>
            </a:r>
          </a:p>
          <a:p>
            <a:r>
              <a:rPr lang="it-IT" sz="2000" dirty="0"/>
              <a:t>Aspirina e altri FANS (sospesa 7 gg prima)</a:t>
            </a:r>
          </a:p>
          <a:p>
            <a:r>
              <a:rPr lang="it-IT" sz="2000" dirty="0"/>
              <a:t>Contraccettivi orali (sospesi 4 sett.me prima, rischio TVP)</a:t>
            </a:r>
          </a:p>
          <a:p>
            <a:r>
              <a:rPr lang="it-IT" sz="2000" dirty="0"/>
              <a:t>Fitoterapie (echinacea, efedra, aglio,ginseng,valeriana)</a:t>
            </a:r>
            <a:endParaRPr lang="it-IT" dirty="0"/>
          </a:p>
        </p:txBody>
      </p:sp>
    </p:spTree>
    <p:extLst>
      <p:ext uri="{BB962C8B-B14F-4D97-AF65-F5344CB8AC3E}">
        <p14:creationId xmlns:p14="http://schemas.microsoft.com/office/powerpoint/2010/main" val="135340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B19C7-F26D-1895-1FC8-00120A1F88E2}"/>
              </a:ext>
            </a:extLst>
          </p:cNvPr>
          <p:cNvSpPr>
            <a:spLocks noGrp="1"/>
          </p:cNvSpPr>
          <p:nvPr>
            <p:ph type="title"/>
          </p:nvPr>
        </p:nvSpPr>
        <p:spPr/>
        <p:txBody>
          <a:bodyPr/>
          <a:lstStyle/>
          <a:p>
            <a:pPr algn="ctr"/>
            <a:r>
              <a:rPr lang="it-IT" dirty="0"/>
              <a:t>Profilassi antibiotica </a:t>
            </a:r>
          </a:p>
        </p:txBody>
      </p:sp>
      <p:sp>
        <p:nvSpPr>
          <p:cNvPr id="3" name="Segnaposto contenuto 2">
            <a:extLst>
              <a:ext uri="{FF2B5EF4-FFF2-40B4-BE49-F238E27FC236}">
                <a16:creationId xmlns:a16="http://schemas.microsoft.com/office/drawing/2014/main" id="{F8D86712-E193-FE10-2721-C89DC666BBC6}"/>
              </a:ext>
            </a:extLst>
          </p:cNvPr>
          <p:cNvSpPr>
            <a:spLocks noGrp="1"/>
          </p:cNvSpPr>
          <p:nvPr>
            <p:ph idx="1"/>
          </p:nvPr>
        </p:nvSpPr>
        <p:spPr/>
        <p:txBody>
          <a:bodyPr/>
          <a:lstStyle/>
          <a:p>
            <a:pPr marL="0" indent="0">
              <a:buNone/>
            </a:pPr>
            <a:endParaRPr lang="it-IT" dirty="0"/>
          </a:p>
          <a:p>
            <a:pPr marL="0" indent="0">
              <a:buNone/>
            </a:pPr>
            <a:endParaRPr lang="it-IT" dirty="0"/>
          </a:p>
          <a:p>
            <a:pPr marL="0" indent="0" algn="ctr">
              <a:buNone/>
            </a:pPr>
            <a:r>
              <a:rPr lang="it-IT" dirty="0"/>
              <a:t>La profilassi antibiotica per il paziente chirurgico dovrebbe mirare a ridurre l’incidenza di infezione del sito chirurgico utilizzando gli antibiotici secondo quanto dimostrano le prove di efficacia </a:t>
            </a:r>
          </a:p>
          <a:p>
            <a:pPr marL="0" indent="0" algn="ctr">
              <a:buNone/>
            </a:pPr>
            <a:endParaRPr lang="it-IT" dirty="0"/>
          </a:p>
          <a:p>
            <a:pPr marL="0" indent="0" algn="ctr">
              <a:buNone/>
            </a:pPr>
            <a:r>
              <a:rPr lang="it-IT" dirty="0"/>
              <a:t>Center for Disease control and prevention </a:t>
            </a:r>
          </a:p>
        </p:txBody>
      </p:sp>
    </p:spTree>
    <p:extLst>
      <p:ext uri="{BB962C8B-B14F-4D97-AF65-F5344CB8AC3E}">
        <p14:creationId xmlns:p14="http://schemas.microsoft.com/office/powerpoint/2010/main" val="2704299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BAEAD3-F4D7-DFF4-4B2F-C651635E413C}"/>
              </a:ext>
            </a:extLst>
          </p:cNvPr>
          <p:cNvSpPr>
            <a:spLocks noGrp="1"/>
          </p:cNvSpPr>
          <p:nvPr>
            <p:ph type="title"/>
          </p:nvPr>
        </p:nvSpPr>
        <p:spPr>
          <a:xfrm>
            <a:off x="838200" y="232603"/>
            <a:ext cx="10515600" cy="1325563"/>
          </a:xfrm>
        </p:spPr>
        <p:txBody>
          <a:bodyPr>
            <a:normAutofit fontScale="90000"/>
          </a:bodyPr>
          <a:lstStyle/>
          <a:p>
            <a:pPr algn="ctr"/>
            <a:r>
              <a:rPr lang="it-IT" dirty="0"/>
              <a:t>Accesso venoso</a:t>
            </a:r>
            <a:br>
              <a:rPr lang="it-IT" dirty="0"/>
            </a:br>
            <a:r>
              <a:rPr lang="it-IT" dirty="0"/>
              <a:t>Centrale o Periferico ?</a:t>
            </a:r>
          </a:p>
        </p:txBody>
      </p:sp>
      <p:sp>
        <p:nvSpPr>
          <p:cNvPr id="3" name="Segnaposto contenuto 2">
            <a:extLst>
              <a:ext uri="{FF2B5EF4-FFF2-40B4-BE49-F238E27FC236}">
                <a16:creationId xmlns:a16="http://schemas.microsoft.com/office/drawing/2014/main" id="{CC3800C0-5BD3-6244-9192-67E5269730FF}"/>
              </a:ext>
            </a:extLst>
          </p:cNvPr>
          <p:cNvSpPr>
            <a:spLocks noGrp="1"/>
          </p:cNvSpPr>
          <p:nvPr>
            <p:ph idx="1"/>
          </p:nvPr>
        </p:nvSpPr>
        <p:spPr>
          <a:xfrm>
            <a:off x="838200" y="1558166"/>
            <a:ext cx="10515600" cy="5067231"/>
          </a:xfrm>
        </p:spPr>
        <p:txBody>
          <a:bodyPr>
            <a:normAutofit/>
          </a:bodyPr>
          <a:lstStyle/>
          <a:p>
            <a:pPr>
              <a:buFont typeface="Wingdings" panose="05000000000000000000" pitchFamily="2" charset="2"/>
              <a:buChar char="Ø"/>
            </a:pPr>
            <a:r>
              <a:rPr lang="it-IT" dirty="0"/>
              <a:t>Criteri per la scelta dell’accesso venoso</a:t>
            </a:r>
          </a:p>
          <a:p>
            <a:pPr marL="0" indent="0">
              <a:buNone/>
            </a:pPr>
            <a:r>
              <a:rPr lang="it-IT" dirty="0"/>
              <a:t>Deve consentire, in caso di necessità, l’infusione di liquidi ad elevata velocità (V.basilica, che scorre sul lato ulnare dell’avambraccio, e la v. cefalica, che scorre sul lato radiale della fossa cubitale anteriore).</a:t>
            </a:r>
          </a:p>
          <a:p>
            <a:pPr>
              <a:buFont typeface="Wingdings" panose="05000000000000000000" pitchFamily="2" charset="2"/>
              <a:buChar char="Ø"/>
            </a:pPr>
            <a:r>
              <a:rPr lang="it-IT" dirty="0"/>
              <a:t>Deve essere posizionato distante dalle sede dell’intervento chirurgico</a:t>
            </a:r>
          </a:p>
          <a:p>
            <a:pPr>
              <a:buFont typeface="Wingdings" panose="05000000000000000000" pitchFamily="2" charset="2"/>
              <a:buChar char="Ø"/>
            </a:pPr>
            <a:r>
              <a:rPr lang="it-IT" dirty="0"/>
              <a:t>Non deve essere posizionato in sede d’infezione o nelle immediate vicinanze di un’infezione</a:t>
            </a:r>
          </a:p>
          <a:p>
            <a:pPr>
              <a:buFont typeface="Wingdings" panose="05000000000000000000" pitchFamily="2" charset="2"/>
              <a:buChar char="Ø"/>
            </a:pPr>
            <a:r>
              <a:rPr lang="it-IT" dirty="0"/>
              <a:t>Evitare posizionamenti in sede che possa costituire un punto di compressione</a:t>
            </a:r>
          </a:p>
          <a:p>
            <a:pPr>
              <a:buFont typeface="Wingdings" panose="05000000000000000000" pitchFamily="2" charset="2"/>
              <a:buChar char="Ø"/>
            </a:pPr>
            <a:r>
              <a:rPr lang="it-IT" dirty="0"/>
              <a:t>Non posizionare  in sedi che vengono sottoposte, per ragioni inerenti al tipo d’intervento, a movimenti di flessione.</a:t>
            </a:r>
          </a:p>
        </p:txBody>
      </p:sp>
    </p:spTree>
    <p:extLst>
      <p:ext uri="{BB962C8B-B14F-4D97-AF65-F5344CB8AC3E}">
        <p14:creationId xmlns:p14="http://schemas.microsoft.com/office/powerpoint/2010/main" val="3648254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2474A-0BAB-09DD-8046-62C4C7895AAD}"/>
              </a:ext>
            </a:extLst>
          </p:cNvPr>
          <p:cNvSpPr>
            <a:spLocks noGrp="1"/>
          </p:cNvSpPr>
          <p:nvPr>
            <p:ph type="title"/>
          </p:nvPr>
        </p:nvSpPr>
        <p:spPr/>
        <p:txBody>
          <a:bodyPr/>
          <a:lstStyle/>
          <a:p>
            <a:pPr algn="ctr"/>
            <a:r>
              <a:rPr lang="it-IT" dirty="0"/>
              <a:t>SVUOTAMENTO DELLA VESCICA</a:t>
            </a:r>
            <a:br>
              <a:rPr lang="it-IT" dirty="0"/>
            </a:br>
            <a:endParaRPr lang="it-IT" dirty="0"/>
          </a:p>
        </p:txBody>
      </p:sp>
      <p:sp>
        <p:nvSpPr>
          <p:cNvPr id="3" name="Segnaposto contenuto 2">
            <a:extLst>
              <a:ext uri="{FF2B5EF4-FFF2-40B4-BE49-F238E27FC236}">
                <a16:creationId xmlns:a16="http://schemas.microsoft.com/office/drawing/2014/main" id="{3CC8D57F-9C4D-0EF0-5B60-C45DD363FA3F}"/>
              </a:ext>
            </a:extLst>
          </p:cNvPr>
          <p:cNvSpPr>
            <a:spLocks noGrp="1"/>
          </p:cNvSpPr>
          <p:nvPr>
            <p:ph idx="1"/>
          </p:nvPr>
        </p:nvSpPr>
        <p:spPr/>
        <p:txBody>
          <a:bodyPr>
            <a:normAutofit/>
          </a:bodyPr>
          <a:lstStyle/>
          <a:p>
            <a:pPr marL="0" indent="0" algn="ctr">
              <a:buNone/>
            </a:pPr>
            <a:r>
              <a:rPr lang="it-IT" dirty="0"/>
              <a:t>Va fatta svuotare subito prima dell’intervento (eventualmente con nelaton temporaneo)</a:t>
            </a:r>
          </a:p>
          <a:p>
            <a:pPr marL="0" indent="0" algn="ctr">
              <a:buNone/>
            </a:pPr>
            <a:endParaRPr lang="it-IT" dirty="0"/>
          </a:p>
          <a:p>
            <a:pPr marL="0" indent="0" algn="ctr">
              <a:buNone/>
            </a:pPr>
            <a:r>
              <a:rPr lang="it-IT" dirty="0"/>
              <a:t>Interventi urologici, addome inferiore, interventi di lunga durata, monitoraggio della diuresi, bilancio idrico: catetere vescicale permanente tipo Foley a 2/3 vie preferibilmente da posizionare il</a:t>
            </a:r>
          </a:p>
          <a:p>
            <a:pPr marL="0" indent="0" algn="ctr">
              <a:buNone/>
            </a:pPr>
            <a:r>
              <a:rPr lang="it-IT" dirty="0"/>
              <a:t>Sala operatoria</a:t>
            </a:r>
          </a:p>
        </p:txBody>
      </p:sp>
    </p:spTree>
    <p:extLst>
      <p:ext uri="{BB962C8B-B14F-4D97-AF65-F5344CB8AC3E}">
        <p14:creationId xmlns:p14="http://schemas.microsoft.com/office/powerpoint/2010/main" val="2171484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F526C9-1BFF-730B-A553-50C3736AD72E}"/>
              </a:ext>
            </a:extLst>
          </p:cNvPr>
          <p:cNvSpPr>
            <a:spLocks noGrp="1"/>
          </p:cNvSpPr>
          <p:nvPr>
            <p:ph type="title"/>
          </p:nvPr>
        </p:nvSpPr>
        <p:spPr>
          <a:xfrm>
            <a:off x="281354" y="267286"/>
            <a:ext cx="10515600" cy="801858"/>
          </a:xfrm>
        </p:spPr>
        <p:txBody>
          <a:bodyPr>
            <a:normAutofit fontScale="90000"/>
          </a:bodyPr>
          <a:lstStyle/>
          <a:p>
            <a:pPr algn="ctr"/>
            <a:r>
              <a:rPr lang="it-IT" dirty="0"/>
              <a:t>Fase Preoperatoria</a:t>
            </a:r>
            <a:br>
              <a:rPr lang="it-IT" dirty="0"/>
            </a:br>
            <a:r>
              <a:rPr lang="it-IT" dirty="0"/>
              <a:t> </a:t>
            </a:r>
          </a:p>
        </p:txBody>
      </p:sp>
      <p:sp>
        <p:nvSpPr>
          <p:cNvPr id="3" name="Segnaposto contenuto 2">
            <a:extLst>
              <a:ext uri="{FF2B5EF4-FFF2-40B4-BE49-F238E27FC236}">
                <a16:creationId xmlns:a16="http://schemas.microsoft.com/office/drawing/2014/main" id="{412732FF-C165-8248-83DF-0A4C091FDA4C}"/>
              </a:ext>
            </a:extLst>
          </p:cNvPr>
          <p:cNvSpPr>
            <a:spLocks noGrp="1"/>
          </p:cNvSpPr>
          <p:nvPr>
            <p:ph idx="1"/>
          </p:nvPr>
        </p:nvSpPr>
        <p:spPr>
          <a:xfrm>
            <a:off x="168466" y="1351366"/>
            <a:ext cx="11072446" cy="5788855"/>
          </a:xfrm>
        </p:spPr>
        <p:txBody>
          <a:bodyPr>
            <a:normAutofit fontScale="47500" lnSpcReduction="20000"/>
          </a:bodyPr>
          <a:lstStyle/>
          <a:p>
            <a:pPr marL="0" indent="0" algn="ctr">
              <a:buNone/>
            </a:pPr>
            <a:r>
              <a:rPr lang="it-IT" sz="4600" dirty="0"/>
              <a:t>Il giorno dell’intervento</a:t>
            </a:r>
          </a:p>
          <a:p>
            <a:pPr marL="0" indent="0">
              <a:buNone/>
            </a:pPr>
            <a:endParaRPr lang="it-IT" dirty="0"/>
          </a:p>
          <a:p>
            <a:pPr>
              <a:buFont typeface="Wingdings" panose="05000000000000000000" pitchFamily="2" charset="2"/>
              <a:buChar char="q"/>
            </a:pPr>
            <a:r>
              <a:rPr lang="it-IT" sz="3200" dirty="0"/>
              <a:t>Consegnare al paziente abbigliamento idoneo   </a:t>
            </a:r>
          </a:p>
          <a:p>
            <a:pPr marL="0" indent="0">
              <a:buNone/>
            </a:pPr>
            <a:r>
              <a:rPr lang="it-IT" sz="3200" dirty="0"/>
              <a:t>Camice-cuffia-calzari/copriscarpa</a:t>
            </a:r>
          </a:p>
          <a:p>
            <a:pPr marL="0" indent="0">
              <a:buNone/>
            </a:pPr>
            <a:endParaRPr lang="it-IT" sz="3200" dirty="0"/>
          </a:p>
          <a:p>
            <a:pPr>
              <a:buFont typeface="Wingdings" panose="05000000000000000000" pitchFamily="2" charset="2"/>
              <a:buChar char="q"/>
            </a:pPr>
            <a:r>
              <a:rPr lang="it-IT" sz="3200" dirty="0"/>
              <a:t>Rimuovere</a:t>
            </a:r>
          </a:p>
          <a:p>
            <a:pPr marL="0" indent="0">
              <a:buNone/>
            </a:pPr>
            <a:r>
              <a:rPr lang="it-IT" sz="3200" dirty="0"/>
              <a:t>Protesi dentarie, acustiche, occhiali, oggetti metallici, gioielli e oggetti di valore, trucco e smalto</a:t>
            </a:r>
          </a:p>
          <a:p>
            <a:pPr marL="0" indent="0">
              <a:buNone/>
            </a:pPr>
            <a:endParaRPr lang="it-IT" sz="3200" dirty="0"/>
          </a:p>
          <a:p>
            <a:pPr>
              <a:buFont typeface="Wingdings" panose="05000000000000000000" pitchFamily="2" charset="2"/>
              <a:buChar char="q"/>
            </a:pPr>
            <a:r>
              <a:rPr lang="it-IT" sz="3200" dirty="0"/>
              <a:t>Eseguire </a:t>
            </a:r>
          </a:p>
          <a:p>
            <a:pPr marL="0" indent="0">
              <a:buNone/>
            </a:pPr>
            <a:r>
              <a:rPr lang="it-IT" sz="3200" dirty="0"/>
              <a:t>Igiene cavo orale e sito chirurgico</a:t>
            </a:r>
          </a:p>
          <a:p>
            <a:pPr marL="0" indent="0">
              <a:buNone/>
            </a:pPr>
            <a:endParaRPr lang="it-IT" sz="3200" dirty="0"/>
          </a:p>
          <a:p>
            <a:pPr>
              <a:buFont typeface="Wingdings" panose="05000000000000000000" pitchFamily="2" charset="2"/>
              <a:buChar char="q"/>
            </a:pPr>
            <a:r>
              <a:rPr lang="it-IT" sz="3200" dirty="0"/>
              <a:t>Minzione</a:t>
            </a:r>
          </a:p>
          <a:p>
            <a:pPr marL="0" indent="0">
              <a:buNone/>
            </a:pPr>
            <a:endParaRPr lang="it-IT" sz="3200" dirty="0"/>
          </a:p>
          <a:p>
            <a:pPr>
              <a:buFont typeface="Wingdings" panose="05000000000000000000" pitchFamily="2" charset="2"/>
              <a:buChar char="q"/>
            </a:pPr>
            <a:r>
              <a:rPr lang="it-IT" sz="3200" dirty="0"/>
              <a:t>Controllo e compilare la documentazione</a:t>
            </a:r>
          </a:p>
          <a:p>
            <a:pPr marL="0" indent="0">
              <a:buNone/>
            </a:pPr>
            <a:r>
              <a:rPr lang="it-IT" sz="3200" dirty="0"/>
              <a:t>es. laboratorio, farmaci somm.ti, consenso informato, parametri vitali</a:t>
            </a:r>
          </a:p>
          <a:p>
            <a:pPr marL="0" indent="0">
              <a:buNone/>
            </a:pPr>
            <a:endParaRPr lang="it-IT" sz="3200" dirty="0"/>
          </a:p>
          <a:p>
            <a:pPr>
              <a:buFont typeface="Wingdings" panose="05000000000000000000" pitchFamily="2" charset="2"/>
              <a:buChar char="q"/>
            </a:pPr>
            <a:r>
              <a:rPr lang="it-IT" sz="3200" dirty="0"/>
              <a:t>Eventuali variazioni vanno segnalate tempestivamente sia all’anestesista che al chirurgo </a:t>
            </a:r>
          </a:p>
        </p:txBody>
      </p:sp>
    </p:spTree>
    <p:extLst>
      <p:ext uri="{BB962C8B-B14F-4D97-AF65-F5344CB8AC3E}">
        <p14:creationId xmlns:p14="http://schemas.microsoft.com/office/powerpoint/2010/main" val="3474717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53D49E-5F26-C749-C8EA-DA2824E3B2AA}"/>
              </a:ext>
            </a:extLst>
          </p:cNvPr>
          <p:cNvSpPr>
            <a:spLocks noGrp="1"/>
          </p:cNvSpPr>
          <p:nvPr>
            <p:ph type="title"/>
          </p:nvPr>
        </p:nvSpPr>
        <p:spPr/>
        <p:txBody>
          <a:bodyPr/>
          <a:lstStyle/>
          <a:p>
            <a:pPr algn="ctr"/>
            <a:r>
              <a:rPr lang="it-IT" dirty="0"/>
              <a:t>Raccomandazione</a:t>
            </a:r>
          </a:p>
        </p:txBody>
      </p:sp>
      <p:sp>
        <p:nvSpPr>
          <p:cNvPr id="3" name="Segnaposto contenuto 2">
            <a:extLst>
              <a:ext uri="{FF2B5EF4-FFF2-40B4-BE49-F238E27FC236}">
                <a16:creationId xmlns:a16="http://schemas.microsoft.com/office/drawing/2014/main" id="{82F1C37D-BCA1-0517-863E-B20F68B069AB}"/>
              </a:ext>
            </a:extLst>
          </p:cNvPr>
          <p:cNvSpPr>
            <a:spLocks noGrp="1"/>
          </p:cNvSpPr>
          <p:nvPr>
            <p:ph idx="1"/>
          </p:nvPr>
        </p:nvSpPr>
        <p:spPr/>
        <p:txBody>
          <a:bodyPr>
            <a:normAutofit fontScale="85000" lnSpcReduction="10000"/>
          </a:bodyPr>
          <a:lstStyle/>
          <a:p>
            <a:pPr marL="0" indent="0">
              <a:buNone/>
            </a:pPr>
            <a:r>
              <a:rPr lang="it-IT" dirty="0"/>
              <a:t>E’ preferibile che l’inserzione di cateteri vescicali, cateteri vascolari centrali e cateteri arteriosi avvenga direttamente nel blocco operatorio.</a:t>
            </a:r>
          </a:p>
          <a:p>
            <a:pPr marL="0" indent="0">
              <a:buNone/>
            </a:pPr>
            <a:endParaRPr lang="it-IT" dirty="0"/>
          </a:p>
          <a:p>
            <a:pPr marL="0" indent="0">
              <a:buNone/>
            </a:pPr>
            <a:r>
              <a:rPr lang="it-IT" dirty="0"/>
              <a:t>In caso di indicazione all’inserzione in degenza seguire le procedure che prevedono misure di asepsi adeguate.</a:t>
            </a:r>
          </a:p>
          <a:p>
            <a:pPr marL="0" indent="0">
              <a:buNone/>
            </a:pPr>
            <a:endParaRPr lang="it-IT" dirty="0"/>
          </a:p>
          <a:p>
            <a:pPr marL="0" indent="0">
              <a:buNone/>
            </a:pPr>
            <a:r>
              <a:rPr lang="it-IT" dirty="0"/>
              <a:t>Il trasporto in sala operatoria deve avvenire di norma 30 min prima dell’intervento.</a:t>
            </a:r>
          </a:p>
          <a:p>
            <a:pPr marL="0" indent="0">
              <a:buNone/>
            </a:pPr>
            <a:r>
              <a:rPr lang="it-IT" dirty="0"/>
              <a:t> </a:t>
            </a:r>
          </a:p>
          <a:p>
            <a:pPr marL="0" indent="0">
              <a:buNone/>
            </a:pPr>
            <a:r>
              <a:rPr lang="it-IT" dirty="0"/>
              <a:t>Durante la fase di trasferimento dell’utente al blocco operatorio e di grande importanza mantenere la giusta temperatura corporea.</a:t>
            </a:r>
          </a:p>
          <a:p>
            <a:pPr marL="0" indent="0">
              <a:buNone/>
            </a:pPr>
            <a:endParaRPr lang="it-IT" dirty="0"/>
          </a:p>
          <a:p>
            <a:pPr marL="0" indent="0">
              <a:buNone/>
            </a:pPr>
            <a:r>
              <a:rPr lang="it-IT" dirty="0"/>
              <a:t>L’assistenza ai familiari prevede la predisposizione di un idoneo ambiente di attesa.</a:t>
            </a:r>
          </a:p>
        </p:txBody>
      </p:sp>
    </p:spTree>
    <p:extLst>
      <p:ext uri="{BB962C8B-B14F-4D97-AF65-F5344CB8AC3E}">
        <p14:creationId xmlns:p14="http://schemas.microsoft.com/office/powerpoint/2010/main" val="429064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a:extLst>
              <a:ext uri="{FF2B5EF4-FFF2-40B4-BE49-F238E27FC236}">
                <a16:creationId xmlns:a16="http://schemas.microsoft.com/office/drawing/2014/main" id="{6BCF40DA-FBAE-A976-CB54-19C06CDEC5CE}"/>
              </a:ext>
            </a:extLst>
          </p:cNvPr>
          <p:cNvGraphicFramePr/>
          <p:nvPr>
            <p:extLst>
              <p:ext uri="{D42A27DB-BD31-4B8C-83A1-F6EECF244321}">
                <p14:modId xmlns:p14="http://schemas.microsoft.com/office/powerpoint/2010/main" val="4000398962"/>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nettore 2 7">
            <a:extLst>
              <a:ext uri="{FF2B5EF4-FFF2-40B4-BE49-F238E27FC236}">
                <a16:creationId xmlns:a16="http://schemas.microsoft.com/office/drawing/2014/main" id="{6586F5C6-F05C-1F1B-42DB-B2EE7EE9E726}"/>
              </a:ext>
            </a:extLst>
          </p:cNvPr>
          <p:cNvCxnSpPr>
            <a:cxnSpLocks/>
          </p:cNvCxnSpPr>
          <p:nvPr/>
        </p:nvCxnSpPr>
        <p:spPr>
          <a:xfrm flipH="1" flipV="1">
            <a:off x="6445955" y="3348321"/>
            <a:ext cx="4304994" cy="77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906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85EBF5-D70E-2868-5FF7-FA1E83AB5345}"/>
              </a:ext>
            </a:extLst>
          </p:cNvPr>
          <p:cNvSpPr>
            <a:spLocks noGrp="1"/>
          </p:cNvSpPr>
          <p:nvPr>
            <p:ph type="title"/>
          </p:nvPr>
        </p:nvSpPr>
        <p:spPr>
          <a:xfrm>
            <a:off x="838200" y="175847"/>
            <a:ext cx="10515600" cy="808891"/>
          </a:xfrm>
        </p:spPr>
        <p:txBody>
          <a:bodyPr>
            <a:normAutofit/>
          </a:bodyPr>
          <a:lstStyle/>
          <a:p>
            <a:pPr algn="ctr"/>
            <a:r>
              <a:rPr lang="it-IT" dirty="0"/>
              <a:t>Checklist </a:t>
            </a:r>
          </a:p>
        </p:txBody>
      </p:sp>
      <p:pic>
        <p:nvPicPr>
          <p:cNvPr id="13" name="Segnaposto contenuto 12">
            <a:extLst>
              <a:ext uri="{FF2B5EF4-FFF2-40B4-BE49-F238E27FC236}">
                <a16:creationId xmlns:a16="http://schemas.microsoft.com/office/drawing/2014/main" id="{DA347FA4-F6BA-A1F7-FDE5-B2BABB88875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89712" y="1152939"/>
            <a:ext cx="5602287" cy="5529213"/>
          </a:xfrm>
        </p:spPr>
      </p:pic>
      <p:sp>
        <p:nvSpPr>
          <p:cNvPr id="7" name="Segnaposto contenuto 6">
            <a:extLst>
              <a:ext uri="{FF2B5EF4-FFF2-40B4-BE49-F238E27FC236}">
                <a16:creationId xmlns:a16="http://schemas.microsoft.com/office/drawing/2014/main" id="{F9C2ADAA-A14A-6CB1-E64D-300F7677D29A}"/>
              </a:ext>
            </a:extLst>
          </p:cNvPr>
          <p:cNvSpPr>
            <a:spLocks noGrp="1"/>
          </p:cNvSpPr>
          <p:nvPr>
            <p:ph sz="half" idx="2"/>
          </p:nvPr>
        </p:nvSpPr>
        <p:spPr>
          <a:xfrm>
            <a:off x="1201382" y="1423402"/>
            <a:ext cx="5181600" cy="4351338"/>
          </a:xfrm>
        </p:spPr>
        <p:txBody>
          <a:bodyPr>
            <a:normAutofit/>
          </a:bodyPr>
          <a:lstStyle/>
          <a:p>
            <a:pPr marL="0" indent="0">
              <a:buNone/>
            </a:pPr>
            <a:r>
              <a:rPr lang="it-IT" sz="2000" dirty="0"/>
              <a:t>La checklist per la sicurezza in chirurgia è uno strumento di controllo perioperatorio volto a garantire una chirurgia sicura e a minimizzare le complicanze (Haynes et al 2009).</a:t>
            </a:r>
          </a:p>
          <a:p>
            <a:pPr marL="0" indent="0">
              <a:buNone/>
            </a:pPr>
            <a:r>
              <a:rPr lang="it-IT" sz="2000" dirty="0"/>
              <a:t>La checklist deve essere adattata al livello locale per tenere conto delle differenze tra le strutture rispetto ai processi, alla cultura delle rispettive sale operatorie e al grado di familiarità tra i diversi membri del team (OMS 2009c)</a:t>
            </a:r>
          </a:p>
        </p:txBody>
      </p:sp>
      <p:graphicFrame>
        <p:nvGraphicFramePr>
          <p:cNvPr id="14" name="Diagramma 13">
            <a:extLst>
              <a:ext uri="{FF2B5EF4-FFF2-40B4-BE49-F238E27FC236}">
                <a16:creationId xmlns:a16="http://schemas.microsoft.com/office/drawing/2014/main" id="{B219D8BD-217E-6515-4D56-1D32E62240C7}"/>
              </a:ext>
            </a:extLst>
          </p:cNvPr>
          <p:cNvGraphicFramePr/>
          <p:nvPr>
            <p:extLst>
              <p:ext uri="{D42A27DB-BD31-4B8C-83A1-F6EECF244321}">
                <p14:modId xmlns:p14="http://schemas.microsoft.com/office/powerpoint/2010/main" val="789846647"/>
              </p:ext>
            </p:extLst>
          </p:nvPr>
        </p:nvGraphicFramePr>
        <p:xfrm>
          <a:off x="104982" y="3365970"/>
          <a:ext cx="6484730" cy="4137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401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a:extLst>
              <a:ext uri="{FF2B5EF4-FFF2-40B4-BE49-F238E27FC236}">
                <a16:creationId xmlns:a16="http://schemas.microsoft.com/office/drawing/2014/main" id="{AF0E5CBC-CB3B-305E-40E0-1191F6C0D41A}"/>
              </a:ext>
            </a:extLst>
          </p:cNvPr>
          <p:cNvGraphicFramePr/>
          <p:nvPr>
            <p:extLst>
              <p:ext uri="{D42A27DB-BD31-4B8C-83A1-F6EECF244321}">
                <p14:modId xmlns:p14="http://schemas.microsoft.com/office/powerpoint/2010/main" val="3381514221"/>
              </p:ext>
            </p:extLst>
          </p:nvPr>
        </p:nvGraphicFramePr>
        <p:xfrm>
          <a:off x="222708" y="23149"/>
          <a:ext cx="1205132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863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4089A2D-28A2-8921-0241-169A9FD9783E}"/>
              </a:ext>
            </a:extLst>
          </p:cNvPr>
          <p:cNvSpPr>
            <a:spLocks noGrp="1"/>
          </p:cNvSpPr>
          <p:nvPr>
            <p:ph sz="half" idx="1"/>
          </p:nvPr>
        </p:nvSpPr>
        <p:spPr>
          <a:xfrm>
            <a:off x="0" y="196948"/>
            <a:ext cx="11802794" cy="6661052"/>
          </a:xfrm>
        </p:spPr>
        <p:txBody>
          <a:bodyPr>
            <a:normAutofit fontScale="40000" lnSpcReduction="20000"/>
          </a:bodyPr>
          <a:lstStyle/>
          <a:p>
            <a:pPr marL="0" indent="0" algn="ctr">
              <a:buNone/>
            </a:pPr>
            <a:r>
              <a:rPr lang="it-IT" sz="6700" dirty="0"/>
              <a:t>Revisione sistematica della letteratura  efficacia checklist del 2012 (Borchard et al)</a:t>
            </a:r>
          </a:p>
          <a:p>
            <a:pPr marL="0" indent="0">
              <a:buNone/>
            </a:pPr>
            <a:endParaRPr lang="it-IT" sz="4000" dirty="0"/>
          </a:p>
          <a:p>
            <a:pPr marL="0" indent="0" algn="just">
              <a:buNone/>
            </a:pPr>
            <a:r>
              <a:rPr lang="it-IT" sz="2900" dirty="0"/>
              <a:t>2012 è stata pubblicata una revisione sistematica della letteratura (Borchard et al), che ha valutato l’efficacia della checklist e i fattori critici </a:t>
            </a:r>
          </a:p>
          <a:p>
            <a:pPr marL="0" indent="0" algn="just">
              <a:buNone/>
            </a:pPr>
            <a:r>
              <a:rPr lang="it-IT" sz="2900" dirty="0"/>
              <a:t>nell’implementazione della stessa. Sono stati presi in considerazione studi che approfondivano gli aspetti sopra menzionati sia per quanto riguarda la </a:t>
            </a:r>
          </a:p>
          <a:p>
            <a:pPr marL="0" indent="0" algn="just">
              <a:buNone/>
            </a:pPr>
            <a:r>
              <a:rPr lang="it-IT" sz="2900" dirty="0"/>
              <a:t>checklist dell’OMS, sia per la checklist  SURPASS1 e per il Protocollo Universale, oltre che per qualsiasi altro adattamento/modifica di dette checklist. </a:t>
            </a:r>
          </a:p>
          <a:p>
            <a:pPr marL="0" indent="0" algn="just">
              <a:buNone/>
            </a:pPr>
            <a:r>
              <a:rPr lang="it-IT" sz="2900" dirty="0"/>
              <a:t>Un  totale di 22 articoli sono stati inclusi nella review, 20 dei quali erano studi quantitativi e 2 qualitativi. 17 studi hanno  utilizzato sia il Protocollo </a:t>
            </a:r>
          </a:p>
          <a:p>
            <a:pPr marL="0" indent="0" algn="just">
              <a:buNone/>
            </a:pPr>
            <a:r>
              <a:rPr lang="it-IT" sz="2900" dirty="0"/>
              <a:t>Universale, sia la checklist dell’OMS, sia un protocollo sviluppato sulla base di uno o entrambi detti protocolli. 4 studi hanno utilizzato la checklist </a:t>
            </a:r>
          </a:p>
          <a:p>
            <a:pPr marL="0" indent="0" algn="just">
              <a:buNone/>
            </a:pPr>
            <a:r>
              <a:rPr lang="it-IT" sz="2900" dirty="0"/>
              <a:t>SURPASS. Sono stati individuati 13 articoli all’interno </a:t>
            </a:r>
          </a:p>
          <a:p>
            <a:pPr marL="0" indent="0" algn="just">
              <a:buNone/>
            </a:pPr>
            <a:r>
              <a:rPr lang="it-IT" sz="2900" dirty="0"/>
              <a:t>dei quali veniva evidenziata l’efficacia delle checklist o dei protocolli. Di questi, 5 contenevano dati sulla mortalità, 4 su eventuali complicanze e tutti </a:t>
            </a:r>
          </a:p>
          <a:p>
            <a:pPr marL="0" indent="0" algn="just">
              <a:buNone/>
            </a:pPr>
            <a:r>
              <a:rPr lang="it-IT" sz="2900" dirty="0"/>
              <a:t>tranne uno evidenziano uno o più “altri esiti”. E’ stata condotta una meta-analisi dei dati di efficacia su 3 studi osservazionali prospettici che avevano </a:t>
            </a:r>
          </a:p>
          <a:p>
            <a:pPr marL="0" indent="0" algn="just">
              <a:buNone/>
            </a:pPr>
            <a:r>
              <a:rPr lang="it-IT" sz="2900" dirty="0"/>
              <a:t>in comune la segnalazione di esiti specifici. I due studi più ampi inclusi in questa analisi sono lo studio multicentrico internazionale sulla checklist </a:t>
            </a:r>
          </a:p>
          <a:p>
            <a:pPr marL="0" indent="0" algn="just">
              <a:buNone/>
            </a:pPr>
            <a:r>
              <a:rPr lang="it-IT" sz="2900" dirty="0"/>
              <a:t>dell’OMS (Haynes et al 2009) e uno studio multicentrico olandese avente l’obiettivo di analizzare l’efficacia della checklist SURPASS (de Vries et al </a:t>
            </a:r>
          </a:p>
          <a:p>
            <a:pPr marL="0" indent="0" algn="just">
              <a:buNone/>
            </a:pPr>
            <a:r>
              <a:rPr lang="it-IT" sz="2900" dirty="0"/>
              <a:t>2010). Il terzo studio incluso nella meta-analisi ha avuto ad oggetto l’utilizzo della checklist di chirurgia dell’OMS nei pazienti traumatici e ortopedici in </a:t>
            </a:r>
          </a:p>
          <a:p>
            <a:pPr marL="0" indent="0" algn="just">
              <a:buNone/>
            </a:pPr>
            <a:r>
              <a:rPr lang="it-IT" sz="2900" dirty="0"/>
              <a:t>Inghilterra (Sewell et al 2009). Dalla meta-analisi è emerso che per tutti e tre gli studi prospettici il rischio di mortalità con l’utilizzo della checklist è </a:t>
            </a:r>
          </a:p>
          <a:p>
            <a:pPr marL="0" indent="0" algn="just">
              <a:buNone/>
            </a:pPr>
            <a:r>
              <a:rPr lang="it-IT" sz="2900" dirty="0"/>
              <a:t>pari a 0.57 (intervallo di confidenza del 95%: 0.42- 0.76) mentre il rischio di complicanze è 0.63 (intervallo di confidenza 95%: 0.58- 0.67). Inoltre, nei </a:t>
            </a:r>
          </a:p>
          <a:p>
            <a:pPr marL="0" indent="0" algn="just">
              <a:buNone/>
            </a:pPr>
            <a:r>
              <a:rPr lang="it-IT" sz="2900" dirty="0"/>
              <a:t>tre studi in oggetto è stato determinato il tasso di infezioni del sito chirurgico e il rischio relativo per tale esito calcolato a 0.62 (intervallo di confidenza </a:t>
            </a:r>
          </a:p>
          <a:p>
            <a:pPr marL="0" indent="0" algn="just">
              <a:buNone/>
            </a:pPr>
            <a:r>
              <a:rPr lang="it-IT" sz="2900" dirty="0"/>
              <a:t>95%: 0.58- 0.67). Due di questi studi hanno dimostrato che attraverso l’utilizzo della checklist OMS o SURPASS il rischio relativo di ritorno non </a:t>
            </a:r>
          </a:p>
          <a:p>
            <a:pPr marL="0" indent="0" algn="just">
              <a:buNone/>
            </a:pPr>
            <a:r>
              <a:rPr lang="it-IT" sz="2900" dirty="0"/>
              <a:t>pianificato in sala operatoria è 0.76 (intervallo di confidenza 95%: 0.56-01.02). </a:t>
            </a:r>
          </a:p>
          <a:p>
            <a:pPr marL="0" indent="0" algn="just">
              <a:buNone/>
            </a:pPr>
            <a:r>
              <a:rPr lang="it-IT" sz="2900" b="1" i="1" u="sng" dirty="0"/>
              <a:t>Gli autori concludono che l’implementazione di una checklist in chirurgia è uno strumento efficace per diminuire morbilità e mortalità negli ospedali.</a:t>
            </a:r>
          </a:p>
        </p:txBody>
      </p:sp>
    </p:spTree>
    <p:extLst>
      <p:ext uri="{BB962C8B-B14F-4D97-AF65-F5344CB8AC3E}">
        <p14:creationId xmlns:p14="http://schemas.microsoft.com/office/powerpoint/2010/main" val="1013427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6D0B-9F96-55A3-8D0C-1F39BED295F3}"/>
              </a:ext>
            </a:extLst>
          </p:cNvPr>
          <p:cNvSpPr>
            <a:spLocks noGrp="1"/>
          </p:cNvSpPr>
          <p:nvPr>
            <p:ph type="title"/>
          </p:nvPr>
        </p:nvSpPr>
        <p:spPr>
          <a:xfrm>
            <a:off x="745435" y="224941"/>
            <a:ext cx="10515600" cy="517181"/>
          </a:xfrm>
        </p:spPr>
        <p:txBody>
          <a:bodyPr>
            <a:normAutofit fontScale="90000"/>
          </a:bodyPr>
          <a:lstStyle/>
          <a:p>
            <a:pPr algn="ctr"/>
            <a:r>
              <a:rPr lang="it-IT" dirty="0"/>
              <a:t>CONSENSO INFORMATO </a:t>
            </a:r>
          </a:p>
        </p:txBody>
      </p:sp>
      <p:sp>
        <p:nvSpPr>
          <p:cNvPr id="3" name="Segnaposto contenuto 2">
            <a:extLst>
              <a:ext uri="{FF2B5EF4-FFF2-40B4-BE49-F238E27FC236}">
                <a16:creationId xmlns:a16="http://schemas.microsoft.com/office/drawing/2014/main" id="{B586401F-3FB5-5D40-A298-8EB05F4C9344}"/>
              </a:ext>
            </a:extLst>
          </p:cNvPr>
          <p:cNvSpPr>
            <a:spLocks noGrp="1"/>
          </p:cNvSpPr>
          <p:nvPr>
            <p:ph idx="1"/>
          </p:nvPr>
        </p:nvSpPr>
        <p:spPr>
          <a:xfrm>
            <a:off x="838200" y="954157"/>
            <a:ext cx="10515600" cy="5804451"/>
          </a:xfrm>
        </p:spPr>
        <p:txBody>
          <a:bodyPr>
            <a:normAutofit fontScale="40000" lnSpcReduction="20000"/>
          </a:bodyPr>
          <a:lstStyle/>
          <a:p>
            <a:pPr marL="0" indent="0">
              <a:buNone/>
            </a:pPr>
            <a:r>
              <a:rPr lang="it-IT" sz="3600" dirty="0"/>
              <a:t>Costituisce il fondamento della liceità dell’attività sanitaria, in assenza del quale l’attività stessa costituisce reato.</a:t>
            </a:r>
          </a:p>
          <a:p>
            <a:pPr marL="0" indent="0">
              <a:buNone/>
            </a:pPr>
            <a:endParaRPr lang="it-IT" sz="3600" b="0" i="0" dirty="0">
              <a:solidFill>
                <a:srgbClr val="E8E8E8"/>
              </a:solidFill>
              <a:effectLst/>
            </a:endParaRPr>
          </a:p>
          <a:p>
            <a:pPr marL="0" indent="0">
              <a:buNone/>
            </a:pPr>
            <a:r>
              <a:rPr lang="it-IT" sz="3600" b="0" i="0" dirty="0">
                <a:effectLst/>
              </a:rPr>
              <a:t> </a:t>
            </a:r>
            <a:r>
              <a:rPr lang="it-IT" sz="3600" dirty="0"/>
              <a:t>L</a:t>
            </a:r>
            <a:r>
              <a:rPr lang="it-IT" sz="3600" b="0" i="0" dirty="0">
                <a:effectLst/>
              </a:rPr>
              <a:t>egge 219/2017  ART 1 </a:t>
            </a:r>
            <a:r>
              <a:rPr lang="it-IT" sz="3600" dirty="0"/>
              <a:t>comma 1</a:t>
            </a:r>
            <a:endParaRPr lang="it-IT" sz="3600" b="0" i="0" dirty="0">
              <a:effectLst/>
              <a:highlight>
                <a:srgbClr val="1F1F1F"/>
              </a:highlight>
            </a:endParaRPr>
          </a:p>
          <a:p>
            <a:pPr marL="0" indent="0">
              <a:buNone/>
            </a:pPr>
            <a:r>
              <a:rPr lang="it-IT" sz="3600" b="0" i="0" dirty="0">
                <a:effectLst/>
              </a:rPr>
              <a:t>«Nessun trattamento sanitario può essere iniziato o proseguito se privo del consenso libero e informato della persona interessata, tranne che nei casi espressamente previsti dalla legge».</a:t>
            </a:r>
          </a:p>
          <a:p>
            <a:pPr marL="0" indent="0">
              <a:buNone/>
            </a:pPr>
            <a:endParaRPr lang="it-IT" sz="3600" dirty="0"/>
          </a:p>
          <a:p>
            <a:pPr marL="0" indent="0">
              <a:buNone/>
            </a:pPr>
            <a:r>
              <a:rPr lang="it-IT" sz="3600" dirty="0"/>
              <a:t>Art 32 Cost</a:t>
            </a:r>
            <a:endParaRPr lang="it-IT" sz="3600" b="0" i="0" dirty="0">
              <a:effectLst/>
            </a:endParaRPr>
          </a:p>
          <a:p>
            <a:pPr marL="0" indent="0">
              <a:buNone/>
            </a:pPr>
            <a:r>
              <a:rPr lang="it-IT" sz="3600" b="0" i="0" dirty="0">
                <a:effectLst/>
              </a:rPr>
              <a:t>Nessuno può essere obbligato a un determinato trattamento sanitario se non per disposizione di legge</a:t>
            </a:r>
            <a:endParaRPr lang="it-IT" sz="3600" dirty="0"/>
          </a:p>
          <a:p>
            <a:pPr marL="0" indent="0">
              <a:buNone/>
            </a:pPr>
            <a:endParaRPr lang="it-IT" sz="3600" dirty="0"/>
          </a:p>
          <a:p>
            <a:pPr marL="0" indent="0">
              <a:buNone/>
            </a:pPr>
            <a:r>
              <a:rPr lang="it-IT" sz="3600" dirty="0"/>
              <a:t>Art 50 cp</a:t>
            </a:r>
            <a:endParaRPr lang="it-IT" sz="3600" b="0" i="0" dirty="0">
              <a:effectLst/>
            </a:endParaRPr>
          </a:p>
          <a:p>
            <a:pPr marL="0" indent="0">
              <a:buNone/>
            </a:pPr>
            <a:r>
              <a:rPr lang="it-IT" sz="3600" b="0" i="0" dirty="0">
                <a:effectLst/>
              </a:rPr>
              <a:t>Non è punibile chi lede o pone in pericolo un diritto, col consenso della persona che puo' validamente disporne.</a:t>
            </a:r>
          </a:p>
          <a:p>
            <a:pPr marL="0" indent="0">
              <a:buNone/>
            </a:pPr>
            <a:endParaRPr lang="it-IT" sz="3600" dirty="0"/>
          </a:p>
          <a:p>
            <a:pPr marL="0" indent="0">
              <a:buNone/>
            </a:pPr>
            <a:r>
              <a:rPr lang="it-IT" sz="3600" dirty="0"/>
              <a:t>RUOLO DELL’INFERMIERE </a:t>
            </a:r>
          </a:p>
          <a:p>
            <a:pPr marL="0" indent="0">
              <a:buNone/>
            </a:pPr>
            <a:endParaRPr lang="it-IT" sz="3600" dirty="0"/>
          </a:p>
          <a:p>
            <a:pPr marL="0" indent="0">
              <a:buNone/>
            </a:pPr>
            <a:r>
              <a:rPr lang="it-IT" sz="3600" dirty="0"/>
              <a:t>La responsabilità infermieristica è quella di accertarsi che il paziente sia stato informato, che il suo consenso sia documentato in cartella, e valutare la necessità di ulteriori informazioni</a:t>
            </a:r>
          </a:p>
          <a:p>
            <a:pPr marL="0" indent="0">
              <a:buNone/>
            </a:pPr>
            <a:r>
              <a:rPr lang="it-IT" sz="3400" dirty="0"/>
              <a:t>ART. 25 - VOLONTÀ DI LIMITE AGLI INTERVENTI (codice deontologico) </a:t>
            </a:r>
          </a:p>
          <a:p>
            <a:pPr marL="0" indent="0">
              <a:buNone/>
            </a:pPr>
            <a:r>
              <a:rPr lang="it-IT" sz="3400" dirty="0"/>
              <a:t>L’Infermiere tutela la volontà della persona assistita di porre dei limiti agli interventi che ritiene non siano proporzionati alla sua condizione clinica o coerenti con la concezione di qualità della vita, espressa anche in forma anticipata dalla persona stessa.</a:t>
            </a:r>
          </a:p>
          <a:p>
            <a:pPr marL="0" indent="0">
              <a:buNone/>
            </a:pPr>
            <a:endParaRPr lang="it-IT" dirty="0"/>
          </a:p>
        </p:txBody>
      </p:sp>
    </p:spTree>
    <p:extLst>
      <p:ext uri="{BB962C8B-B14F-4D97-AF65-F5344CB8AC3E}">
        <p14:creationId xmlns:p14="http://schemas.microsoft.com/office/powerpoint/2010/main" val="1986464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EADFC-DEE9-A41E-371C-F6F7E2F65106}"/>
              </a:ext>
            </a:extLst>
          </p:cNvPr>
          <p:cNvSpPr>
            <a:spLocks noGrp="1"/>
          </p:cNvSpPr>
          <p:nvPr>
            <p:ph type="title"/>
          </p:nvPr>
        </p:nvSpPr>
        <p:spPr/>
        <p:txBody>
          <a:bodyPr/>
          <a:lstStyle/>
          <a:p>
            <a:pPr algn="ctr"/>
            <a:r>
              <a:rPr lang="it-IT" dirty="0"/>
              <a:t>Consenso informato</a:t>
            </a:r>
          </a:p>
        </p:txBody>
      </p:sp>
      <p:sp>
        <p:nvSpPr>
          <p:cNvPr id="3" name="Segnaposto contenuto 2">
            <a:extLst>
              <a:ext uri="{FF2B5EF4-FFF2-40B4-BE49-F238E27FC236}">
                <a16:creationId xmlns:a16="http://schemas.microsoft.com/office/drawing/2014/main" id="{092C2787-EE2A-17D9-B68C-17F7DD37AB6D}"/>
              </a:ext>
            </a:extLst>
          </p:cNvPr>
          <p:cNvSpPr>
            <a:spLocks noGrp="1"/>
          </p:cNvSpPr>
          <p:nvPr>
            <p:ph idx="1"/>
          </p:nvPr>
        </p:nvSpPr>
        <p:spPr/>
        <p:txBody>
          <a:bodyPr>
            <a:normAutofit fontScale="92500" lnSpcReduction="20000"/>
          </a:bodyPr>
          <a:lstStyle/>
          <a:p>
            <a:pPr marL="0" indent="0">
              <a:buNone/>
            </a:pPr>
            <a:r>
              <a:rPr lang="it-IT" dirty="0"/>
              <a:t>L’informazione deve  essere chiare ed essenziale veritiera e completa </a:t>
            </a:r>
          </a:p>
          <a:p>
            <a:pPr marL="0" indent="0">
              <a:buNone/>
            </a:pPr>
            <a:endParaRPr lang="it-IT" dirty="0"/>
          </a:p>
          <a:p>
            <a:pPr marL="0" indent="0" algn="ctr">
              <a:buNone/>
            </a:pPr>
            <a:r>
              <a:rPr lang="it-IT" dirty="0"/>
              <a:t>Devono essere comunicati </a:t>
            </a:r>
          </a:p>
          <a:p>
            <a:pPr marL="0" indent="0" algn="ctr">
              <a:buNone/>
            </a:pPr>
            <a:r>
              <a:rPr lang="it-IT" dirty="0"/>
              <a:t>Diagnosi-Prognosi-Terapia medica e chirurgica-Alternative terapeutiche-Rischi e benefici-Gravità dell’intervento</a:t>
            </a:r>
          </a:p>
          <a:p>
            <a:pPr marL="0" indent="0" algn="ctr">
              <a:buNone/>
            </a:pPr>
            <a:r>
              <a:rPr lang="it-IT" dirty="0"/>
              <a:t>Decorso post-operatorio-Degenza media-Qualità della vita dopo</a:t>
            </a:r>
          </a:p>
          <a:p>
            <a:pPr marL="0" indent="0">
              <a:buNone/>
            </a:pPr>
            <a:endParaRPr lang="it-IT" dirty="0"/>
          </a:p>
          <a:p>
            <a:pPr marL="0" indent="0">
              <a:buNone/>
            </a:pPr>
            <a:r>
              <a:rPr lang="it-IT" dirty="0"/>
              <a:t>Il paziente ha il diritto di revocare in qualsiasi momento il consenso prestato.</a:t>
            </a:r>
          </a:p>
          <a:p>
            <a:pPr marL="0" indent="0">
              <a:buNone/>
            </a:pPr>
            <a:endParaRPr lang="it-IT" dirty="0"/>
          </a:p>
          <a:p>
            <a:pPr marL="0" indent="0">
              <a:buNone/>
            </a:pPr>
            <a:r>
              <a:rPr lang="it-IT" dirty="0"/>
              <a:t>In caso di stato di necessità la firma del  consenso da parte dei familiari non ha validità alcuna, queste andranno opportunamente informati ma le decisioni cliniche spettano autonomamente al medico.</a:t>
            </a:r>
          </a:p>
        </p:txBody>
      </p:sp>
    </p:spTree>
    <p:extLst>
      <p:ext uri="{BB962C8B-B14F-4D97-AF65-F5344CB8AC3E}">
        <p14:creationId xmlns:p14="http://schemas.microsoft.com/office/powerpoint/2010/main" val="3266359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342716-44A9-6617-9C33-CFEFA4460DCB}"/>
              </a:ext>
            </a:extLst>
          </p:cNvPr>
          <p:cNvSpPr>
            <a:spLocks noGrp="1"/>
          </p:cNvSpPr>
          <p:nvPr>
            <p:ph type="title"/>
          </p:nvPr>
        </p:nvSpPr>
        <p:spPr/>
        <p:txBody>
          <a:bodyPr/>
          <a:lstStyle/>
          <a:p>
            <a:pPr algn="ctr"/>
            <a:r>
              <a:rPr lang="it-IT" dirty="0"/>
              <a:t>Conclusioni</a:t>
            </a:r>
          </a:p>
        </p:txBody>
      </p:sp>
      <p:sp>
        <p:nvSpPr>
          <p:cNvPr id="3" name="Segnaposto contenuto 2">
            <a:extLst>
              <a:ext uri="{FF2B5EF4-FFF2-40B4-BE49-F238E27FC236}">
                <a16:creationId xmlns:a16="http://schemas.microsoft.com/office/drawing/2014/main" id="{55DEA138-532C-67C6-EA18-A7EF1E3D145B}"/>
              </a:ext>
            </a:extLst>
          </p:cNvPr>
          <p:cNvSpPr>
            <a:spLocks noGrp="1"/>
          </p:cNvSpPr>
          <p:nvPr>
            <p:ph sz="half" idx="1"/>
          </p:nvPr>
        </p:nvSpPr>
        <p:spPr>
          <a:xfrm>
            <a:off x="1103312" y="2060575"/>
            <a:ext cx="10298466" cy="4195763"/>
          </a:xfrm>
        </p:spPr>
        <p:txBody>
          <a:bodyPr>
            <a:normAutofit/>
          </a:bodyPr>
          <a:lstStyle/>
          <a:p>
            <a:pPr marL="0" indent="0">
              <a:buNone/>
            </a:pPr>
            <a:endParaRPr lang="it-IT" dirty="0"/>
          </a:p>
          <a:p>
            <a:pPr marL="0" indent="0">
              <a:buNone/>
            </a:pPr>
            <a:endParaRPr lang="it-IT" dirty="0"/>
          </a:p>
          <a:p>
            <a:pPr marL="0" indent="0">
              <a:buNone/>
            </a:pPr>
            <a:r>
              <a:rPr lang="it-IT" dirty="0"/>
              <a:t>Il processo di nursing durante la preparazione del pz. da sottoporre ad intervento chirurgico deve tenere conto dei continui sviluppi della chirurgia che porta la comunità scientifica ad aggiornare continuamente le linee guide tenendo basati sull’evidenza, per tanto non si deve globalizzare la preparazione del paziente chirurgico ma ben si standardizzare l’intero e complesso procedimento di preparazione di questo, mettendo sempre al primo posto la sua sicurezza, la prevenzione e la promozione della salute</a:t>
            </a:r>
          </a:p>
        </p:txBody>
      </p:sp>
    </p:spTree>
    <p:extLst>
      <p:ext uri="{BB962C8B-B14F-4D97-AF65-F5344CB8AC3E}">
        <p14:creationId xmlns:p14="http://schemas.microsoft.com/office/powerpoint/2010/main" val="1976920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03CF96-5618-8387-9CC0-3958805F3D32}"/>
              </a:ext>
            </a:extLst>
          </p:cNvPr>
          <p:cNvSpPr>
            <a:spLocks noGrp="1"/>
          </p:cNvSpPr>
          <p:nvPr>
            <p:ph type="title"/>
          </p:nvPr>
        </p:nvSpPr>
        <p:spPr>
          <a:xfrm>
            <a:off x="2203979" y="0"/>
            <a:ext cx="5257978" cy="778933"/>
          </a:xfrm>
        </p:spPr>
        <p:txBody>
          <a:bodyPr/>
          <a:lstStyle/>
          <a:p>
            <a:pPr algn="ctr"/>
            <a:r>
              <a:rPr lang="it-IT" dirty="0"/>
              <a:t>Bibliografia </a:t>
            </a:r>
          </a:p>
        </p:txBody>
      </p:sp>
      <p:sp>
        <p:nvSpPr>
          <p:cNvPr id="3" name="Segnaposto contenuto 2">
            <a:extLst>
              <a:ext uri="{FF2B5EF4-FFF2-40B4-BE49-F238E27FC236}">
                <a16:creationId xmlns:a16="http://schemas.microsoft.com/office/drawing/2014/main" id="{1072780C-C4C9-E6A2-4918-14EE5255011A}"/>
              </a:ext>
            </a:extLst>
          </p:cNvPr>
          <p:cNvSpPr>
            <a:spLocks noGrp="1"/>
          </p:cNvSpPr>
          <p:nvPr>
            <p:ph idx="1"/>
          </p:nvPr>
        </p:nvSpPr>
        <p:spPr>
          <a:xfrm>
            <a:off x="0" y="778933"/>
            <a:ext cx="12192000" cy="6079067"/>
          </a:xfrm>
        </p:spPr>
        <p:txBody>
          <a:bodyPr>
            <a:normAutofit fontScale="40000" lnSpcReduction="20000"/>
          </a:bodyPr>
          <a:lstStyle/>
          <a:p>
            <a:r>
              <a:rPr lang="it-IT" dirty="0"/>
              <a:t>Linee guida per la bvalutazione anestesiologica ed esami preoperatori; Società Italiana di Anestesia, analgesia, Rianimazione e terapia intensiva (SIAARTI)</a:t>
            </a:r>
          </a:p>
          <a:p>
            <a:r>
              <a:rPr lang="it-IT" dirty="0"/>
              <a:t>Il problema della sicurezza in anestesia; milano maggio 1995</a:t>
            </a:r>
          </a:p>
          <a:p>
            <a:r>
              <a:rPr lang="it-IT" dirty="0"/>
              <a:t>Ospedali di Bergamo, revisione litteratura esami preoperatori1996</a:t>
            </a:r>
          </a:p>
          <a:p>
            <a:r>
              <a:rPr lang="it-IT" dirty="0"/>
              <a:t>La qualità nei centri unificati preoperatoria, Società italiana per la qualità dell’ assistenza sanitaria.</a:t>
            </a:r>
          </a:p>
          <a:p>
            <a:r>
              <a:rPr lang="it-IT" dirty="0"/>
              <a:t>Standard prericovero, associazione nazionale di medici di direzione sanitaria.</a:t>
            </a:r>
          </a:p>
          <a:p>
            <a:r>
              <a:rPr lang="it-IT" dirty="0"/>
              <a:t>Assistenza alla persona con ploblematiche di natura chirurga, CDL infermieristica , Mario Antonini ASL 11 Empoli </a:t>
            </a:r>
          </a:p>
          <a:p>
            <a:r>
              <a:rPr lang="it-IT" dirty="0"/>
              <a:t>Check list perioperatoria, Policlinico San Martino</a:t>
            </a:r>
          </a:p>
          <a:p>
            <a:r>
              <a:rPr lang="it-IT" dirty="0"/>
              <a:t>Linne guida per la preparazione del pz da sottoporre a procedura chirurgica Az. Osp. Pisana </a:t>
            </a:r>
          </a:p>
          <a:p>
            <a:r>
              <a:rPr lang="it-IT" dirty="0"/>
              <a:t>Manuale per la sicurezza in sala operatoria: Raccomandazione e check list, Ministero del lavoro della salute delle politiche sociali.</a:t>
            </a:r>
          </a:p>
          <a:p>
            <a:r>
              <a:rPr lang="it-IT" dirty="0"/>
              <a:t>Effectives of an intervation programin reducing postoperative infections, Greco D, Moro ML, Tozzi AE, 1991</a:t>
            </a:r>
          </a:p>
          <a:p>
            <a:r>
              <a:rPr lang="it-IT" dirty="0"/>
              <a:t>Raccomandazione n7 Ministero del lavoro della salute delle politiche sociali per la corretta identificazione del paziente del sito e della procedura chirurgica.</a:t>
            </a:r>
          </a:p>
          <a:p>
            <a:r>
              <a:rPr lang="it-IT" dirty="0"/>
              <a:t>New </a:t>
            </a:r>
            <a:r>
              <a:rPr lang="it-IT" dirty="0" err="1"/>
              <a:t>England</a:t>
            </a:r>
            <a:r>
              <a:rPr lang="it-IT" dirty="0"/>
              <a:t> journal of Medicine ; a surgery </a:t>
            </a:r>
            <a:r>
              <a:rPr lang="it-IT" dirty="0" err="1"/>
              <a:t>safety</a:t>
            </a:r>
            <a:r>
              <a:rPr lang="it-IT" dirty="0"/>
              <a:t> check list to reduce </a:t>
            </a:r>
            <a:r>
              <a:rPr lang="it-IT" dirty="0" err="1"/>
              <a:t>morbility</a:t>
            </a:r>
            <a:r>
              <a:rPr lang="it-IT" dirty="0"/>
              <a:t> and </a:t>
            </a:r>
            <a:r>
              <a:rPr lang="it-IT" dirty="0" err="1"/>
              <a:t>mortality</a:t>
            </a:r>
            <a:r>
              <a:rPr lang="it-IT" dirty="0"/>
              <a:t> in a global </a:t>
            </a:r>
            <a:r>
              <a:rPr lang="it-IT" dirty="0" err="1"/>
              <a:t>population</a:t>
            </a:r>
            <a:r>
              <a:rPr lang="it-IT" dirty="0"/>
              <a:t>, 2009</a:t>
            </a:r>
          </a:p>
          <a:p>
            <a:r>
              <a:rPr lang="it-IT" dirty="0"/>
              <a:t>Use  </a:t>
            </a:r>
            <a:r>
              <a:rPr lang="it-IT" dirty="0" err="1"/>
              <a:t>if</a:t>
            </a:r>
            <a:r>
              <a:rPr lang="it-IT" dirty="0"/>
              <a:t> the Who </a:t>
            </a:r>
            <a:r>
              <a:rPr lang="it-IT" dirty="0" err="1"/>
              <a:t>surgical</a:t>
            </a:r>
            <a:r>
              <a:rPr lang="it-IT" dirty="0"/>
              <a:t> </a:t>
            </a:r>
            <a:r>
              <a:rPr lang="it-IT" dirty="0" err="1"/>
              <a:t>safety</a:t>
            </a:r>
            <a:r>
              <a:rPr lang="it-IT" dirty="0"/>
              <a:t> check list in trauma and </a:t>
            </a:r>
            <a:r>
              <a:rPr lang="it-IT" dirty="0" err="1"/>
              <a:t>orthopaedic</a:t>
            </a:r>
            <a:r>
              <a:rPr lang="it-IT" dirty="0"/>
              <a:t> </a:t>
            </a:r>
            <a:r>
              <a:rPr lang="it-IT" dirty="0" err="1"/>
              <a:t>patients</a:t>
            </a:r>
            <a:r>
              <a:rPr lang="it-IT" dirty="0"/>
              <a:t>, 2011</a:t>
            </a:r>
          </a:p>
          <a:p>
            <a:r>
              <a:rPr lang="it-IT" dirty="0" err="1"/>
              <a:t>Systematic</a:t>
            </a:r>
            <a:r>
              <a:rPr lang="it-IT" dirty="0"/>
              <a:t> review of the </a:t>
            </a:r>
            <a:r>
              <a:rPr lang="it-IT" dirty="0" err="1"/>
              <a:t>effectiveness</a:t>
            </a:r>
            <a:r>
              <a:rPr lang="it-IT" dirty="0"/>
              <a:t>, compliance and </a:t>
            </a:r>
            <a:r>
              <a:rPr lang="it-IT" dirty="0" err="1"/>
              <a:t>critical</a:t>
            </a:r>
            <a:r>
              <a:rPr lang="it-IT" dirty="0"/>
              <a:t> </a:t>
            </a:r>
            <a:r>
              <a:rPr lang="it-IT" dirty="0" err="1"/>
              <a:t>factors</a:t>
            </a:r>
            <a:r>
              <a:rPr lang="it-IT" dirty="0"/>
              <a:t> for </a:t>
            </a:r>
            <a:r>
              <a:rPr lang="it-IT" dirty="0" err="1"/>
              <a:t>implemetation</a:t>
            </a:r>
            <a:r>
              <a:rPr lang="it-IT" dirty="0"/>
              <a:t> of </a:t>
            </a:r>
            <a:r>
              <a:rPr lang="it-IT" dirty="0" err="1"/>
              <a:t>safety</a:t>
            </a:r>
            <a:r>
              <a:rPr lang="it-IT" dirty="0"/>
              <a:t> check list in surgery, 2012 </a:t>
            </a:r>
          </a:p>
          <a:p>
            <a:r>
              <a:rPr lang="it-IT" dirty="0"/>
              <a:t>Codice deontologico Infermiere</a:t>
            </a:r>
          </a:p>
          <a:p>
            <a:r>
              <a:rPr lang="it-IT" dirty="0"/>
              <a:t>Codice penale Italiano</a:t>
            </a:r>
          </a:p>
          <a:p>
            <a:r>
              <a:rPr lang="it-IT" dirty="0"/>
              <a:t>La costituzione Italiana </a:t>
            </a:r>
          </a:p>
          <a:p>
            <a:r>
              <a:rPr lang="it-IT" dirty="0">
                <a:hlinkClick r:id="rId2"/>
              </a:rPr>
              <a:t>www.</a:t>
            </a:r>
            <a:r>
              <a:rPr lang="it-IT" dirty="0" err="1">
                <a:hlinkClick r:id="rId2"/>
              </a:rPr>
              <a:t>pubmed</a:t>
            </a:r>
            <a:r>
              <a:rPr lang="it-IT" dirty="0">
                <a:hlinkClick r:id="rId2"/>
              </a:rPr>
              <a:t>..ncbi.nlm.nih.gov</a:t>
            </a:r>
            <a:endParaRPr lang="it-IT" dirty="0"/>
          </a:p>
          <a:p>
            <a:r>
              <a:rPr lang="it-IT" dirty="0">
                <a:hlinkClick r:id="rId3"/>
              </a:rPr>
              <a:t>www.cochranelibrary.com</a:t>
            </a:r>
            <a:endParaRPr lang="it-IT" dirty="0"/>
          </a:p>
          <a:p>
            <a:r>
              <a:rPr lang="it-IT" dirty="0">
                <a:hlinkClick r:id="rId4"/>
              </a:rPr>
              <a:t>www.aniarti.it</a:t>
            </a:r>
            <a:endParaRPr lang="it-IT" dirty="0"/>
          </a:p>
          <a:p>
            <a:r>
              <a:rPr lang="it-IT" dirty="0">
                <a:hlinkClick r:id="rId5"/>
              </a:rPr>
              <a:t>www.anestesiaerianimazione.com</a:t>
            </a:r>
            <a:endParaRPr lang="it-IT" dirty="0"/>
          </a:p>
          <a:p>
            <a:r>
              <a:rPr lang="it-IT" dirty="0">
                <a:hlinkClick r:id="rId6"/>
              </a:rPr>
              <a:t>www.siaarti.it</a:t>
            </a:r>
            <a:endParaRPr lang="it-IT" dirty="0"/>
          </a:p>
          <a:p>
            <a:r>
              <a:rPr lang="it-IT" dirty="0"/>
              <a:t>www.gimpios.it</a:t>
            </a:r>
          </a:p>
          <a:p>
            <a:r>
              <a:rPr lang="it-IT" dirty="0"/>
              <a:t>www.ministerisalute.it</a:t>
            </a:r>
          </a:p>
          <a:p>
            <a:r>
              <a:rPr lang="it-IT" dirty="0"/>
              <a:t> </a:t>
            </a:r>
            <a:r>
              <a:rPr lang="it-IT" dirty="0">
                <a:hlinkClick r:id="rId7"/>
              </a:rPr>
              <a:t>www.opi.it</a:t>
            </a:r>
            <a:endParaRPr lang="it-IT" dirty="0"/>
          </a:p>
          <a:p>
            <a:r>
              <a:rPr lang="it-IT" dirty="0"/>
              <a:t>www.iss.it</a:t>
            </a:r>
          </a:p>
          <a:p>
            <a:endParaRPr lang="it-IT" dirty="0"/>
          </a:p>
          <a:p>
            <a:endParaRPr lang="it-IT" dirty="0"/>
          </a:p>
        </p:txBody>
      </p:sp>
    </p:spTree>
    <p:extLst>
      <p:ext uri="{BB962C8B-B14F-4D97-AF65-F5344CB8AC3E}">
        <p14:creationId xmlns:p14="http://schemas.microsoft.com/office/powerpoint/2010/main" val="1777648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397D2E-D590-8327-BD51-6A3510D3AFE2}"/>
              </a:ext>
            </a:extLst>
          </p:cNvPr>
          <p:cNvSpPr>
            <a:spLocks noGrp="1"/>
          </p:cNvSpPr>
          <p:nvPr>
            <p:ph type="title"/>
          </p:nvPr>
        </p:nvSpPr>
        <p:spPr>
          <a:xfrm>
            <a:off x="2452333" y="2563739"/>
            <a:ext cx="6917445" cy="1400530"/>
          </a:xfrm>
        </p:spPr>
        <p:txBody>
          <a:bodyPr/>
          <a:lstStyle/>
          <a:p>
            <a:r>
              <a:rPr lang="it-IT" dirty="0"/>
              <a:t>Grazie per l’attenzione </a:t>
            </a:r>
          </a:p>
        </p:txBody>
      </p:sp>
    </p:spTree>
    <p:extLst>
      <p:ext uri="{BB962C8B-B14F-4D97-AF65-F5344CB8AC3E}">
        <p14:creationId xmlns:p14="http://schemas.microsoft.com/office/powerpoint/2010/main" val="117417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5F5F12-C404-9CDA-013D-22B4270C854E}"/>
              </a:ext>
            </a:extLst>
          </p:cNvPr>
          <p:cNvSpPr>
            <a:spLocks noGrp="1"/>
          </p:cNvSpPr>
          <p:nvPr>
            <p:ph type="title"/>
          </p:nvPr>
        </p:nvSpPr>
        <p:spPr/>
        <p:txBody>
          <a:bodyPr>
            <a:normAutofit fontScale="90000"/>
          </a:bodyPr>
          <a:lstStyle/>
          <a:p>
            <a:pPr algn="ctr"/>
            <a:r>
              <a:rPr lang="it-IT" dirty="0"/>
              <a:t>Prima fase </a:t>
            </a:r>
            <a:br>
              <a:rPr lang="it-IT" dirty="0"/>
            </a:br>
            <a:r>
              <a:rPr lang="it-IT" dirty="0"/>
              <a:t>Prericovero</a:t>
            </a:r>
            <a:br>
              <a:rPr lang="it-IT" dirty="0"/>
            </a:br>
            <a:endParaRPr lang="it-IT" dirty="0"/>
          </a:p>
        </p:txBody>
      </p:sp>
      <p:sp>
        <p:nvSpPr>
          <p:cNvPr id="3" name="Segnaposto contenuto 2">
            <a:extLst>
              <a:ext uri="{FF2B5EF4-FFF2-40B4-BE49-F238E27FC236}">
                <a16:creationId xmlns:a16="http://schemas.microsoft.com/office/drawing/2014/main" id="{17BB77E8-2AD8-C487-81F0-0FE3FF777CAD}"/>
              </a:ext>
            </a:extLst>
          </p:cNvPr>
          <p:cNvSpPr>
            <a:spLocks noGrp="1"/>
          </p:cNvSpPr>
          <p:nvPr>
            <p:ph idx="1"/>
          </p:nvPr>
        </p:nvSpPr>
        <p:spPr>
          <a:xfrm>
            <a:off x="838200" y="1825624"/>
            <a:ext cx="10515600" cy="4842461"/>
          </a:xfrm>
        </p:spPr>
        <p:txBody>
          <a:bodyPr>
            <a:normAutofit fontScale="92500" lnSpcReduction="20000"/>
          </a:bodyPr>
          <a:lstStyle/>
          <a:p>
            <a:pPr marL="0" indent="0">
              <a:buNone/>
            </a:pPr>
            <a:r>
              <a:rPr lang="it-IT" dirty="0"/>
              <a:t>Inizia dopo la prima valutazione chirurgica nella quale viene proposto il trattamento chirurgico all’utente.</a:t>
            </a:r>
          </a:p>
          <a:p>
            <a:pPr marL="0" indent="0">
              <a:buNone/>
            </a:pPr>
            <a:endParaRPr lang="it-IT" dirty="0"/>
          </a:p>
          <a:p>
            <a:pPr marL="0" indent="0">
              <a:buNone/>
            </a:pPr>
            <a:r>
              <a:rPr lang="it-IT" dirty="0"/>
              <a:t>In questa fase inizia la preparazione del paziente all’intervento chirurgico. </a:t>
            </a:r>
          </a:p>
          <a:p>
            <a:pPr marL="0" indent="0">
              <a:buNone/>
            </a:pPr>
            <a:endParaRPr lang="it-IT" dirty="0"/>
          </a:p>
          <a:p>
            <a:pPr marL="0" indent="0">
              <a:buNone/>
            </a:pPr>
            <a:r>
              <a:rPr lang="it-IT" dirty="0"/>
              <a:t>Il suo scopo è rendere  idoneo il soggetto al trattamento  chirurgico in modo di ridurre il rischio di mortalità di questo.</a:t>
            </a:r>
          </a:p>
          <a:p>
            <a:pPr marL="0" indent="0">
              <a:buNone/>
            </a:pPr>
            <a:endParaRPr lang="it-IT" dirty="0"/>
          </a:p>
          <a:p>
            <a:pPr marL="0" indent="0">
              <a:buNone/>
            </a:pPr>
            <a:r>
              <a:rPr lang="it-IT" dirty="0"/>
              <a:t>Vengono eseguite:</a:t>
            </a:r>
          </a:p>
          <a:p>
            <a:pPr marL="0" indent="0">
              <a:buNone/>
            </a:pPr>
            <a:r>
              <a:rPr lang="it-IT" dirty="0"/>
              <a:t> </a:t>
            </a:r>
          </a:p>
          <a:p>
            <a:r>
              <a:rPr lang="it-IT" dirty="0"/>
              <a:t>Valutazione anestesiologica </a:t>
            </a:r>
          </a:p>
          <a:p>
            <a:r>
              <a:rPr lang="it-IT" dirty="0"/>
              <a:t>Valutazione chirurgica</a:t>
            </a:r>
          </a:p>
          <a:p>
            <a:r>
              <a:rPr lang="it-IT" dirty="0"/>
              <a:t>Valutazione polispecialistica </a:t>
            </a:r>
          </a:p>
          <a:p>
            <a:r>
              <a:rPr lang="it-IT" dirty="0"/>
              <a:t>Valutazione infermieristica</a:t>
            </a:r>
          </a:p>
        </p:txBody>
      </p:sp>
    </p:spTree>
    <p:extLst>
      <p:ext uri="{BB962C8B-B14F-4D97-AF65-F5344CB8AC3E}">
        <p14:creationId xmlns:p14="http://schemas.microsoft.com/office/powerpoint/2010/main" val="352648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567A4-5796-1A68-38C3-E6598210ECDB}"/>
              </a:ext>
            </a:extLst>
          </p:cNvPr>
          <p:cNvSpPr>
            <a:spLocks noGrp="1"/>
          </p:cNvSpPr>
          <p:nvPr>
            <p:ph type="title"/>
          </p:nvPr>
        </p:nvSpPr>
        <p:spPr>
          <a:xfrm>
            <a:off x="704126" y="175853"/>
            <a:ext cx="10515600" cy="1325563"/>
          </a:xfrm>
        </p:spPr>
        <p:txBody>
          <a:bodyPr>
            <a:normAutofit fontScale="90000"/>
          </a:bodyPr>
          <a:lstStyle/>
          <a:p>
            <a:pPr algn="ctr"/>
            <a:r>
              <a:rPr lang="it-IT" dirty="0"/>
              <a:t>Preparazione Preoperatoria</a:t>
            </a:r>
            <a:br>
              <a:rPr lang="it-IT" dirty="0"/>
            </a:br>
            <a:r>
              <a:rPr lang="it-IT" sz="2700" dirty="0"/>
              <a:t>Inizia con la prima presa in carica del pz e finisce con il trasferimento dello stesso nel blocco operatorio </a:t>
            </a:r>
            <a:br>
              <a:rPr lang="it-IT" dirty="0"/>
            </a:br>
            <a:endParaRPr lang="it-IT" dirty="0"/>
          </a:p>
        </p:txBody>
      </p:sp>
      <p:sp>
        <p:nvSpPr>
          <p:cNvPr id="3" name="Segnaposto contenuto 2">
            <a:extLst>
              <a:ext uri="{FF2B5EF4-FFF2-40B4-BE49-F238E27FC236}">
                <a16:creationId xmlns:a16="http://schemas.microsoft.com/office/drawing/2014/main" id="{1023F0AB-634D-D902-054D-6B08CB46E63F}"/>
              </a:ext>
            </a:extLst>
          </p:cNvPr>
          <p:cNvSpPr>
            <a:spLocks noGrp="1"/>
          </p:cNvSpPr>
          <p:nvPr>
            <p:ph sz="half" idx="1"/>
          </p:nvPr>
        </p:nvSpPr>
        <p:spPr>
          <a:xfrm>
            <a:off x="149856" y="5954750"/>
            <a:ext cx="3140273" cy="829381"/>
          </a:xfrm>
        </p:spPr>
        <p:txBody>
          <a:bodyPr>
            <a:normAutofit fontScale="70000" lnSpcReduction="20000"/>
          </a:bodyPr>
          <a:lstStyle/>
          <a:p>
            <a:pPr marL="0" indent="0" algn="ctr">
              <a:buNone/>
            </a:pPr>
            <a:r>
              <a:rPr lang="it-IT" dirty="0"/>
              <a:t>In passato</a:t>
            </a:r>
          </a:p>
          <a:p>
            <a:pPr marL="0" indent="0" algn="ctr">
              <a:buNone/>
            </a:pPr>
            <a:r>
              <a:rPr lang="it-IT" dirty="0"/>
              <a:t>La prima preparazione del paziente avveniva in reparto</a:t>
            </a:r>
          </a:p>
          <a:p>
            <a:pPr marL="0" indent="0" algn="ctr">
              <a:buNone/>
            </a:pPr>
            <a:endParaRPr lang="it-IT" dirty="0"/>
          </a:p>
        </p:txBody>
      </p:sp>
      <p:sp>
        <p:nvSpPr>
          <p:cNvPr id="4" name="Segnaposto contenuto 3">
            <a:extLst>
              <a:ext uri="{FF2B5EF4-FFF2-40B4-BE49-F238E27FC236}">
                <a16:creationId xmlns:a16="http://schemas.microsoft.com/office/drawing/2014/main" id="{6BD76578-304C-C77D-756B-14C026322CCE}"/>
              </a:ext>
            </a:extLst>
          </p:cNvPr>
          <p:cNvSpPr>
            <a:spLocks noGrp="1"/>
          </p:cNvSpPr>
          <p:nvPr>
            <p:ph sz="half" idx="2"/>
          </p:nvPr>
        </p:nvSpPr>
        <p:spPr>
          <a:xfrm>
            <a:off x="8139289" y="5926389"/>
            <a:ext cx="4052711" cy="703300"/>
          </a:xfrm>
        </p:spPr>
        <p:txBody>
          <a:bodyPr>
            <a:normAutofit fontScale="70000" lnSpcReduction="20000"/>
          </a:bodyPr>
          <a:lstStyle/>
          <a:p>
            <a:pPr marL="0" indent="0" algn="ctr">
              <a:buNone/>
            </a:pPr>
            <a:r>
              <a:rPr lang="it-IT" dirty="0"/>
              <a:t>Oggi</a:t>
            </a:r>
          </a:p>
          <a:p>
            <a:pPr marL="0" indent="0" algn="ctr">
              <a:buNone/>
            </a:pPr>
            <a:r>
              <a:rPr lang="it-IT" dirty="0"/>
              <a:t> la preparazione avviene in regime ambulatoriale e in più momenti</a:t>
            </a:r>
          </a:p>
          <a:p>
            <a:pPr marL="0" indent="0" algn="ctr">
              <a:buNone/>
            </a:pPr>
            <a:endParaRPr lang="it-IT" dirty="0"/>
          </a:p>
        </p:txBody>
      </p:sp>
      <p:pic>
        <p:nvPicPr>
          <p:cNvPr id="6" name="Immagine 5">
            <a:extLst>
              <a:ext uri="{FF2B5EF4-FFF2-40B4-BE49-F238E27FC236}">
                <a16:creationId xmlns:a16="http://schemas.microsoft.com/office/drawing/2014/main" id="{606C17B7-6EC2-786F-2E7C-905E9B7DA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56" y="3469674"/>
            <a:ext cx="3206677" cy="2313769"/>
          </a:xfrm>
          <a:prstGeom prst="rect">
            <a:avLst/>
          </a:prstGeom>
        </p:spPr>
      </p:pic>
      <p:pic>
        <p:nvPicPr>
          <p:cNvPr id="8" name="Immagine 7">
            <a:extLst>
              <a:ext uri="{FF2B5EF4-FFF2-40B4-BE49-F238E27FC236}">
                <a16:creationId xmlns:a16="http://schemas.microsoft.com/office/drawing/2014/main" id="{F2D4F31B-76FA-A861-6E81-D517A410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451" y="3429000"/>
            <a:ext cx="3243446" cy="2241554"/>
          </a:xfrm>
          <a:prstGeom prst="rect">
            <a:avLst/>
          </a:prstGeom>
        </p:spPr>
      </p:pic>
      <p:sp>
        <p:nvSpPr>
          <p:cNvPr id="7" name="CasellaDiTesto 6">
            <a:extLst>
              <a:ext uri="{FF2B5EF4-FFF2-40B4-BE49-F238E27FC236}">
                <a16:creationId xmlns:a16="http://schemas.microsoft.com/office/drawing/2014/main" id="{7C5FB64C-016D-4DBA-F40D-AB5C099BDE92}"/>
              </a:ext>
            </a:extLst>
          </p:cNvPr>
          <p:cNvSpPr txBox="1"/>
          <p:nvPr/>
        </p:nvSpPr>
        <p:spPr>
          <a:xfrm>
            <a:off x="1899898" y="2157502"/>
            <a:ext cx="7782189" cy="2031325"/>
          </a:xfrm>
          <a:prstGeom prst="rect">
            <a:avLst/>
          </a:prstGeom>
          <a:noFill/>
        </p:spPr>
        <p:txBody>
          <a:bodyPr wrap="square">
            <a:spAutoFit/>
          </a:bodyPr>
          <a:lstStyle/>
          <a:p>
            <a:pPr marL="0" indent="0" algn="ctr">
              <a:buNone/>
            </a:pPr>
            <a:r>
              <a:rPr lang="it-IT" dirty="0"/>
              <a:t>Viene pianificata secondo il regime di ricovero più adeguato per il paziente</a:t>
            </a:r>
          </a:p>
          <a:p>
            <a:pPr marL="0" indent="0" algn="ctr">
              <a:buNone/>
            </a:pPr>
            <a:r>
              <a:rPr lang="it-IT" dirty="0"/>
              <a:t> </a:t>
            </a:r>
          </a:p>
          <a:p>
            <a:pPr marL="0" indent="0" algn="ctr">
              <a:buNone/>
            </a:pPr>
            <a:r>
              <a:rPr lang="it-IT" dirty="0"/>
              <a:t>Se L’intervento chirurgico è programmabile</a:t>
            </a:r>
          </a:p>
          <a:p>
            <a:pPr marL="0" indent="0" algn="ctr">
              <a:buNone/>
            </a:pPr>
            <a:endParaRPr lang="it-IT" dirty="0"/>
          </a:p>
          <a:p>
            <a:pPr marL="0" indent="0" algn="ctr">
              <a:buNone/>
            </a:pPr>
            <a:r>
              <a:rPr lang="it-IT" dirty="0"/>
              <a:t>La preparazione avviene in più fasi </a:t>
            </a:r>
          </a:p>
          <a:p>
            <a:pPr marL="0" indent="0">
              <a:buNone/>
            </a:pPr>
            <a:endParaRPr lang="it-IT" dirty="0"/>
          </a:p>
        </p:txBody>
      </p:sp>
    </p:spTree>
    <p:extLst>
      <p:ext uri="{BB962C8B-B14F-4D97-AF65-F5344CB8AC3E}">
        <p14:creationId xmlns:p14="http://schemas.microsoft.com/office/powerpoint/2010/main" val="301254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509D42-2EA4-780A-2D1D-94CD1F049735}"/>
              </a:ext>
            </a:extLst>
          </p:cNvPr>
          <p:cNvSpPr>
            <a:spLocks noGrp="1"/>
          </p:cNvSpPr>
          <p:nvPr>
            <p:ph type="title"/>
          </p:nvPr>
        </p:nvSpPr>
        <p:spPr/>
        <p:txBody>
          <a:bodyPr/>
          <a:lstStyle/>
          <a:p>
            <a:r>
              <a:rPr lang="it-IT" dirty="0"/>
              <a:t>Prericovero </a:t>
            </a:r>
          </a:p>
        </p:txBody>
      </p:sp>
      <p:sp>
        <p:nvSpPr>
          <p:cNvPr id="3" name="Segnaposto contenuto 2">
            <a:extLst>
              <a:ext uri="{FF2B5EF4-FFF2-40B4-BE49-F238E27FC236}">
                <a16:creationId xmlns:a16="http://schemas.microsoft.com/office/drawing/2014/main" id="{66C4C01E-9E69-873C-0C42-D1E64AD0C991}"/>
              </a:ext>
            </a:extLst>
          </p:cNvPr>
          <p:cNvSpPr>
            <a:spLocks noGrp="1"/>
          </p:cNvSpPr>
          <p:nvPr>
            <p:ph idx="1"/>
          </p:nvPr>
        </p:nvSpPr>
        <p:spPr/>
        <p:txBody>
          <a:bodyPr/>
          <a:lstStyle/>
          <a:p>
            <a:r>
              <a:rPr lang="it-IT" dirty="0"/>
              <a:t>Obiettivi:</a:t>
            </a:r>
          </a:p>
          <a:p>
            <a:pPr marL="0" indent="0">
              <a:buNone/>
            </a:pPr>
            <a:endParaRPr lang="it-IT" dirty="0"/>
          </a:p>
          <a:p>
            <a:pPr marL="0" indent="0">
              <a:buNone/>
            </a:pPr>
            <a:r>
              <a:rPr lang="it-IT" dirty="0"/>
              <a:t>Preparare in modo corretto il paziente, riducendo il periodo di ricovero.</a:t>
            </a:r>
          </a:p>
          <a:p>
            <a:pPr marL="0" indent="0">
              <a:buNone/>
            </a:pPr>
            <a:r>
              <a:rPr lang="it-IT" dirty="0"/>
              <a:t>Migliorare la gestione dei posti letto</a:t>
            </a:r>
          </a:p>
          <a:p>
            <a:pPr marL="0" indent="0">
              <a:buNone/>
            </a:pPr>
            <a:r>
              <a:rPr lang="it-IT" dirty="0"/>
              <a:t>Migliorare la programmazione delle sedute operatorie di chirurgia elettiva</a:t>
            </a:r>
          </a:p>
          <a:p>
            <a:pPr marL="0" indent="0">
              <a:buNone/>
            </a:pPr>
            <a:r>
              <a:rPr lang="it-IT" dirty="0"/>
              <a:t>Possibilità di introdurre linee guide e protocolli che uniformino i criteri per l’indicazione degli esami clinico/strumentali e visite specialistiche.</a:t>
            </a:r>
          </a:p>
          <a:p>
            <a:pPr marL="0" indent="0">
              <a:buNone/>
            </a:pPr>
            <a:r>
              <a:rPr lang="it-IT" dirty="0"/>
              <a:t>Contenimento/riduzione della spesa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10270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52EA3E-3A36-2200-B481-25F53B1B63AD}"/>
              </a:ext>
            </a:extLst>
          </p:cNvPr>
          <p:cNvSpPr>
            <a:spLocks noGrp="1"/>
          </p:cNvSpPr>
          <p:nvPr>
            <p:ph type="title"/>
          </p:nvPr>
        </p:nvSpPr>
        <p:spPr>
          <a:xfrm>
            <a:off x="838200" y="365125"/>
            <a:ext cx="10515600" cy="535207"/>
          </a:xfrm>
        </p:spPr>
        <p:txBody>
          <a:bodyPr>
            <a:normAutofit fontScale="90000"/>
          </a:bodyPr>
          <a:lstStyle/>
          <a:p>
            <a:pPr algn="ctr"/>
            <a:r>
              <a:rPr lang="it-IT" dirty="0"/>
              <a:t>Valutazione Anestesiologica </a:t>
            </a:r>
            <a:br>
              <a:rPr lang="it-IT" dirty="0"/>
            </a:br>
            <a:endParaRPr lang="it-IT" dirty="0"/>
          </a:p>
        </p:txBody>
      </p:sp>
      <p:sp>
        <p:nvSpPr>
          <p:cNvPr id="3" name="Segnaposto contenuto 2">
            <a:extLst>
              <a:ext uri="{FF2B5EF4-FFF2-40B4-BE49-F238E27FC236}">
                <a16:creationId xmlns:a16="http://schemas.microsoft.com/office/drawing/2014/main" id="{7FEF7ACD-BB57-0109-D901-7910DAEA650D}"/>
              </a:ext>
            </a:extLst>
          </p:cNvPr>
          <p:cNvSpPr>
            <a:spLocks noGrp="1"/>
          </p:cNvSpPr>
          <p:nvPr>
            <p:ph idx="1"/>
          </p:nvPr>
        </p:nvSpPr>
        <p:spPr>
          <a:xfrm>
            <a:off x="677333" y="900332"/>
            <a:ext cx="10676467" cy="5805268"/>
          </a:xfrm>
        </p:spPr>
        <p:txBody>
          <a:bodyPr>
            <a:normAutofit fontScale="40000" lnSpcReduction="20000"/>
          </a:bodyPr>
          <a:lstStyle/>
          <a:p>
            <a:pPr marL="0" indent="0">
              <a:buNone/>
            </a:pPr>
            <a:endParaRPr lang="it-IT" dirty="0"/>
          </a:p>
          <a:p>
            <a:pPr marL="0" indent="0" algn="ctr">
              <a:buNone/>
            </a:pPr>
            <a:endParaRPr lang="it-IT" dirty="0"/>
          </a:p>
          <a:p>
            <a:pPr marL="0" indent="0" algn="ctr">
              <a:buNone/>
            </a:pPr>
            <a:endParaRPr lang="it-IT" dirty="0"/>
          </a:p>
          <a:p>
            <a:pPr marL="0" indent="0" algn="ctr">
              <a:buNone/>
            </a:pPr>
            <a:r>
              <a:rPr lang="it-IT" sz="4500" dirty="0"/>
              <a:t>La valutazione anestesiologica preoperatoria va vista come una</a:t>
            </a:r>
          </a:p>
          <a:p>
            <a:pPr marL="0" indent="0" algn="ctr">
              <a:buNone/>
            </a:pPr>
            <a:r>
              <a:rPr lang="it-IT" sz="4500" dirty="0"/>
              <a:t>componente del più articolato processo di valutazione preoperatoria</a:t>
            </a:r>
          </a:p>
          <a:p>
            <a:pPr marL="0" indent="0" algn="ctr">
              <a:buNone/>
            </a:pPr>
            <a:r>
              <a:rPr lang="it-IT" sz="4500" dirty="0"/>
              <a:t>multidisciplinare che comprende la scelta fra trattamento</a:t>
            </a:r>
          </a:p>
          <a:p>
            <a:pPr marL="0" indent="0" algn="ctr">
              <a:buNone/>
            </a:pPr>
            <a:r>
              <a:rPr lang="it-IT" sz="4500" dirty="0"/>
              <a:t>chirurgico o non chirurgico, l’accertamento dello stato generale del</a:t>
            </a:r>
          </a:p>
          <a:p>
            <a:pPr marL="0" indent="0" algn="ctr">
              <a:buNone/>
            </a:pPr>
            <a:r>
              <a:rPr lang="it-IT" sz="4500" dirty="0"/>
              <a:t>paziente, l’organizzazione e la programmazione delle risorse</a:t>
            </a:r>
          </a:p>
          <a:p>
            <a:pPr marL="0" indent="0" algn="ctr">
              <a:buNone/>
            </a:pPr>
            <a:r>
              <a:rPr lang="it-IT" sz="4500" dirty="0"/>
              <a:t>necessarie per il trattamento </a:t>
            </a:r>
            <a:r>
              <a:rPr lang="it-IT" sz="4500" dirty="0" err="1"/>
              <a:t>perioperatorio</a:t>
            </a:r>
            <a:r>
              <a:rPr lang="it-IT" sz="4500" dirty="0"/>
              <a:t>.</a:t>
            </a:r>
          </a:p>
          <a:p>
            <a:pPr marL="0" indent="0" algn="ctr">
              <a:buNone/>
            </a:pPr>
            <a:endParaRPr lang="it-IT" sz="4500" dirty="0"/>
          </a:p>
          <a:p>
            <a:pPr marL="0" indent="0" algn="ctr">
              <a:buNone/>
            </a:pPr>
            <a:r>
              <a:rPr lang="it-IT" sz="4500" dirty="0"/>
              <a:t>La valutazione anestesiologica preoperatoria va vista come una</a:t>
            </a:r>
          </a:p>
          <a:p>
            <a:pPr marL="0" indent="0" algn="ctr">
              <a:buNone/>
            </a:pPr>
            <a:r>
              <a:rPr lang="it-IT" sz="4500" dirty="0"/>
              <a:t>componente del più articolato processo di valutazione preoperatoria</a:t>
            </a:r>
          </a:p>
          <a:p>
            <a:pPr marL="0" indent="0" algn="ctr">
              <a:buNone/>
            </a:pPr>
            <a:r>
              <a:rPr lang="it-IT" sz="4500" dirty="0"/>
              <a:t>multidisciplinare che comprende la scelta fra trattamento</a:t>
            </a:r>
          </a:p>
          <a:p>
            <a:pPr marL="0" indent="0" algn="ctr">
              <a:buNone/>
            </a:pPr>
            <a:r>
              <a:rPr lang="it-IT" sz="4500" dirty="0"/>
              <a:t>chirurgico o non chirurgico, l’accertamento dello stato generale del</a:t>
            </a:r>
          </a:p>
          <a:p>
            <a:pPr marL="0" indent="0" algn="ctr">
              <a:buNone/>
            </a:pPr>
            <a:r>
              <a:rPr lang="it-IT" sz="4500" dirty="0"/>
              <a:t>paziente, l’organizzazione e la programmazione delle risorse</a:t>
            </a:r>
          </a:p>
          <a:p>
            <a:pPr marL="0" indent="0" algn="ctr">
              <a:buNone/>
            </a:pPr>
            <a:r>
              <a:rPr lang="it-IT" sz="4500" dirty="0"/>
              <a:t>necessarie per il trattamento </a:t>
            </a:r>
            <a:r>
              <a:rPr lang="it-IT" sz="4500" dirty="0" err="1"/>
              <a:t>perioperatorio</a:t>
            </a:r>
            <a:r>
              <a:rPr lang="it-IT" sz="4500" dirty="0"/>
              <a:t>.</a:t>
            </a:r>
          </a:p>
          <a:p>
            <a:pPr marL="0" indent="0" algn="ctr">
              <a:buNone/>
            </a:pPr>
            <a:endParaRPr lang="it-IT" dirty="0"/>
          </a:p>
          <a:p>
            <a:pPr marL="0" indent="0" algn="ctr">
              <a:buNone/>
            </a:pPr>
            <a:r>
              <a:rPr lang="it-IT" dirty="0"/>
              <a:t>.</a:t>
            </a:r>
          </a:p>
        </p:txBody>
      </p:sp>
    </p:spTree>
    <p:extLst>
      <p:ext uri="{BB962C8B-B14F-4D97-AF65-F5344CB8AC3E}">
        <p14:creationId xmlns:p14="http://schemas.microsoft.com/office/powerpoint/2010/main" val="185835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B07F2-F795-D910-27D6-DC6C2AEF6995}"/>
              </a:ext>
            </a:extLst>
          </p:cNvPr>
          <p:cNvSpPr>
            <a:spLocks noGrp="1"/>
          </p:cNvSpPr>
          <p:nvPr>
            <p:ph type="title"/>
          </p:nvPr>
        </p:nvSpPr>
        <p:spPr>
          <a:xfrm>
            <a:off x="634823" y="179914"/>
            <a:ext cx="11139489" cy="1400530"/>
          </a:xfrm>
        </p:spPr>
        <p:txBody>
          <a:bodyPr/>
          <a:lstStyle/>
          <a:p>
            <a:pPr algn="ctr"/>
            <a:r>
              <a:rPr lang="it-IT" dirty="0"/>
              <a:t>Valutazione anestesiologica preoperatoria</a:t>
            </a:r>
          </a:p>
        </p:txBody>
      </p:sp>
      <p:sp>
        <p:nvSpPr>
          <p:cNvPr id="3" name="Segnaposto contenuto 2">
            <a:extLst>
              <a:ext uri="{FF2B5EF4-FFF2-40B4-BE49-F238E27FC236}">
                <a16:creationId xmlns:a16="http://schemas.microsoft.com/office/drawing/2014/main" id="{9EBCEC94-CA4F-5E65-5CF5-E35698CDA90C}"/>
              </a:ext>
            </a:extLst>
          </p:cNvPr>
          <p:cNvSpPr>
            <a:spLocks noGrp="1"/>
          </p:cNvSpPr>
          <p:nvPr>
            <p:ph idx="1"/>
          </p:nvPr>
        </p:nvSpPr>
        <p:spPr>
          <a:xfrm>
            <a:off x="553156" y="1580444"/>
            <a:ext cx="11537244" cy="5277556"/>
          </a:xfrm>
        </p:spPr>
        <p:txBody>
          <a:bodyPr>
            <a:normAutofit fontScale="85000" lnSpcReduction="20000"/>
          </a:bodyPr>
          <a:lstStyle/>
          <a:p>
            <a:pPr marL="0" indent="0">
              <a:buNone/>
            </a:pPr>
            <a:endParaRPr lang="it-IT" dirty="0"/>
          </a:p>
          <a:p>
            <a:pPr marL="0" indent="0">
              <a:buNone/>
            </a:pPr>
            <a:endParaRPr lang="it-IT" dirty="0"/>
          </a:p>
          <a:p>
            <a:pPr marL="0" indent="0" algn="ctr">
              <a:buNone/>
            </a:pPr>
            <a:r>
              <a:rPr lang="it-IT" dirty="0"/>
              <a:t>Obiettivi </a:t>
            </a:r>
          </a:p>
          <a:p>
            <a:pPr marL="0" indent="0">
              <a:buNone/>
            </a:pPr>
            <a:endParaRPr lang="it-IT" dirty="0"/>
          </a:p>
          <a:p>
            <a:pPr marL="0" indent="0">
              <a:buNone/>
            </a:pPr>
            <a:r>
              <a:rPr lang="it-IT" dirty="0"/>
              <a:t>Classificare il paziente secondo il suo stato fisico ( classificazione ASA)</a:t>
            </a:r>
          </a:p>
          <a:p>
            <a:pPr marL="0" indent="0">
              <a:buNone/>
            </a:pPr>
            <a:endParaRPr lang="it-IT" dirty="0"/>
          </a:p>
          <a:p>
            <a:pPr marL="0" indent="0">
              <a:buNone/>
            </a:pPr>
            <a:r>
              <a:rPr lang="it-IT" dirty="0"/>
              <a:t>Identificare fattori di rischio generici o specifici</a:t>
            </a:r>
          </a:p>
          <a:p>
            <a:pPr marL="0" indent="0">
              <a:buNone/>
            </a:pPr>
            <a:endParaRPr lang="it-IT" dirty="0"/>
          </a:p>
          <a:p>
            <a:pPr marL="0" indent="0">
              <a:buNone/>
            </a:pPr>
            <a:r>
              <a:rPr lang="it-IT" dirty="0"/>
              <a:t>Indicare il tipo di premedicazione da effettuare e la tecnica di anestesia più appropriata.</a:t>
            </a:r>
          </a:p>
          <a:p>
            <a:pPr marL="0" indent="0">
              <a:buNone/>
            </a:pPr>
            <a:endParaRPr lang="it-IT" dirty="0"/>
          </a:p>
          <a:p>
            <a:pPr marL="0" indent="0">
              <a:buNone/>
            </a:pPr>
            <a:r>
              <a:rPr lang="it-IT" dirty="0"/>
              <a:t>Prevedere la necessita di utilizzo di presidi necessari durante il trattamento anestesiologico</a:t>
            </a:r>
          </a:p>
          <a:p>
            <a:pPr marL="0" indent="0">
              <a:buNone/>
            </a:pPr>
            <a:endParaRPr lang="it-IT" dirty="0"/>
          </a:p>
          <a:p>
            <a:pPr marL="0" indent="0">
              <a:buNone/>
            </a:pPr>
            <a:r>
              <a:rPr lang="it-IT" dirty="0"/>
              <a:t>Stabilire eventuali provvedimenti terapeutici/farmacologici appropriati al singolo caso </a:t>
            </a:r>
          </a:p>
          <a:p>
            <a:pPr marL="0" indent="0">
              <a:buNone/>
            </a:pPr>
            <a:endParaRPr lang="it-IT" dirty="0"/>
          </a:p>
          <a:p>
            <a:pPr marL="0" indent="0" algn="ctr">
              <a:buNone/>
            </a:pPr>
            <a:r>
              <a:rPr lang="it-IT" dirty="0"/>
              <a:t>.</a:t>
            </a:r>
          </a:p>
          <a:p>
            <a:endParaRPr lang="it-IT" dirty="0"/>
          </a:p>
        </p:txBody>
      </p:sp>
    </p:spTree>
    <p:extLst>
      <p:ext uri="{BB962C8B-B14F-4D97-AF65-F5344CB8AC3E}">
        <p14:creationId xmlns:p14="http://schemas.microsoft.com/office/powerpoint/2010/main" val="3568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CD8DD7-32F1-8FD0-56A7-B05F3B897338}"/>
              </a:ext>
            </a:extLst>
          </p:cNvPr>
          <p:cNvSpPr>
            <a:spLocks noGrp="1"/>
          </p:cNvSpPr>
          <p:nvPr>
            <p:ph type="title"/>
          </p:nvPr>
        </p:nvSpPr>
        <p:spPr/>
        <p:txBody>
          <a:bodyPr/>
          <a:lstStyle/>
          <a:p>
            <a:pPr algn="ctr"/>
            <a:r>
              <a:rPr lang="it-IT" sz="3600" dirty="0"/>
              <a:t>Valutazione anestesiologica preoperatoria</a:t>
            </a:r>
            <a:br>
              <a:rPr lang="it-IT" sz="3600" dirty="0"/>
            </a:br>
            <a:br>
              <a:rPr lang="it-IT" sz="3600" dirty="0"/>
            </a:br>
            <a:endParaRPr lang="it-IT" sz="3600" dirty="0"/>
          </a:p>
        </p:txBody>
      </p:sp>
      <p:sp>
        <p:nvSpPr>
          <p:cNvPr id="3" name="Segnaposto contenuto 2">
            <a:extLst>
              <a:ext uri="{FF2B5EF4-FFF2-40B4-BE49-F238E27FC236}">
                <a16:creationId xmlns:a16="http://schemas.microsoft.com/office/drawing/2014/main" id="{F48ED39B-3195-DBE7-6728-C86A3247C57B}"/>
              </a:ext>
            </a:extLst>
          </p:cNvPr>
          <p:cNvSpPr>
            <a:spLocks noGrp="1"/>
          </p:cNvSpPr>
          <p:nvPr>
            <p:ph idx="1"/>
          </p:nvPr>
        </p:nvSpPr>
        <p:spPr>
          <a:xfrm>
            <a:off x="925688" y="1853248"/>
            <a:ext cx="10428111" cy="4639627"/>
          </a:xfrm>
        </p:spPr>
        <p:txBody>
          <a:bodyPr>
            <a:normAutofit fontScale="92500" lnSpcReduction="20000"/>
          </a:bodyPr>
          <a:lstStyle/>
          <a:p>
            <a:endParaRPr lang="it-IT" dirty="0"/>
          </a:p>
          <a:p>
            <a:r>
              <a:rPr lang="it-IT" dirty="0"/>
              <a:t>Deve basarsi sulla raccolta dei dati anamnestici</a:t>
            </a:r>
          </a:p>
          <a:p>
            <a:pPr marL="0" indent="0">
              <a:buNone/>
            </a:pPr>
            <a:r>
              <a:rPr lang="it-IT" dirty="0"/>
              <a:t>ANAMNESI REMOTA E RECENTE; ANAMNESI FAMILIARE; FISIOLOGICA E PATOLOGICA</a:t>
            </a:r>
          </a:p>
          <a:p>
            <a:pPr marL="0" indent="0">
              <a:buNone/>
            </a:pPr>
            <a:endParaRPr lang="it-IT" dirty="0"/>
          </a:p>
          <a:p>
            <a:r>
              <a:rPr lang="it-IT" dirty="0"/>
              <a:t>Esame obiettivo</a:t>
            </a:r>
          </a:p>
          <a:p>
            <a:pPr marL="0" indent="0">
              <a:buNone/>
            </a:pPr>
            <a:r>
              <a:rPr lang="it-IT" dirty="0"/>
              <a:t>La valutazione obiettiva del soggetto deve essere standardizzata nel rispetto delle linee guide.</a:t>
            </a:r>
          </a:p>
          <a:p>
            <a:pPr marL="0" indent="0">
              <a:buNone/>
            </a:pPr>
            <a:endParaRPr lang="it-IT" dirty="0"/>
          </a:p>
          <a:p>
            <a:r>
              <a:rPr lang="it-IT" sz="1900" dirty="0"/>
              <a:t>Valutazione esami di laboratorio ed strumentali, eventuali valutazione polispecialistiche</a:t>
            </a:r>
          </a:p>
          <a:p>
            <a:pPr marL="0" indent="0">
              <a:buNone/>
            </a:pPr>
            <a:r>
              <a:rPr lang="it-IT" sz="3200" dirty="0"/>
              <a:t> </a:t>
            </a:r>
          </a:p>
          <a:p>
            <a:pPr marL="0" indent="0">
              <a:buNone/>
            </a:pPr>
            <a:r>
              <a:rPr lang="it-IT" sz="3000" b="1" i="1" u="sng" dirty="0"/>
              <a:t>PRIMA DI UNA CHIRURGIA ELETTIVA , IL GIUDIZIO CLINICO DEVE GUIDARE LA PRESCRIZIONE DELL’ESAME. </a:t>
            </a:r>
          </a:p>
          <a:p>
            <a:pPr marL="0" indent="0">
              <a:buNone/>
            </a:pPr>
            <a:endParaRPr lang="it-IT" dirty="0"/>
          </a:p>
        </p:txBody>
      </p:sp>
    </p:spTree>
    <p:extLst>
      <p:ext uri="{BB962C8B-B14F-4D97-AF65-F5344CB8AC3E}">
        <p14:creationId xmlns:p14="http://schemas.microsoft.com/office/powerpoint/2010/main" val="2952522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1045</TotalTime>
  <Words>3639</Words>
  <Application>Microsoft Office PowerPoint</Application>
  <PresentationFormat>Widescreen</PresentationFormat>
  <Paragraphs>502</Paragraphs>
  <Slides>37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37</vt:i4>
      </vt:variant>
    </vt:vector>
  </HeadingPairs>
  <TitlesOfParts>
    <vt:vector size="44" baseType="lpstr">
      <vt:lpstr>Algerian</vt:lpstr>
      <vt:lpstr>Arial</vt:lpstr>
      <vt:lpstr>Century Gothic</vt:lpstr>
      <vt:lpstr>Times New Roman</vt:lpstr>
      <vt:lpstr>Wingdings</vt:lpstr>
      <vt:lpstr>Wingdings 3</vt:lpstr>
      <vt:lpstr>Ione</vt:lpstr>
      <vt:lpstr>ASISTENZA INFERMIERISTICA PERIOPERATORIA                                 </vt:lpstr>
      <vt:lpstr>Assistenza Infermieristica   pz chirurgico  </vt:lpstr>
      <vt:lpstr>Presentazione standard di PowerPoint</vt:lpstr>
      <vt:lpstr>Prima fase  Prericovero </vt:lpstr>
      <vt:lpstr>Preparazione Preoperatoria Inizia con la prima presa in carica del pz e finisce con il trasferimento dello stesso nel blocco operatorio  </vt:lpstr>
      <vt:lpstr>Prericovero </vt:lpstr>
      <vt:lpstr>Valutazione Anestesiologica  </vt:lpstr>
      <vt:lpstr>Valutazione anestesiologica preoperatoria</vt:lpstr>
      <vt:lpstr>Valutazione anestesiologica preoperatoria  </vt:lpstr>
      <vt:lpstr>Presentazione standard di PowerPoint</vt:lpstr>
      <vt:lpstr>Fattori influiscono sulle infezioni postoperatorie: </vt:lpstr>
      <vt:lpstr>Presentazione standard di PowerPoint</vt:lpstr>
      <vt:lpstr>Preparazione della Cute </vt:lpstr>
      <vt:lpstr>Presentazione standard di PowerPoint</vt:lpstr>
      <vt:lpstr>Clorexidina vs Iodopovidone</vt:lpstr>
      <vt:lpstr>Doccia antisettica preoperatoria</vt:lpstr>
      <vt:lpstr>Presentazione standard di PowerPoint</vt:lpstr>
      <vt:lpstr>CREME DEPILATORIE</vt:lpstr>
      <vt:lpstr>Digiuno </vt:lpstr>
      <vt:lpstr>Presentazione standard di PowerPoint</vt:lpstr>
      <vt:lpstr>Preparazione intestinale e decompressione gastrica </vt:lpstr>
      <vt:lpstr>Presentazione standard di PowerPoint</vt:lpstr>
      <vt:lpstr>Clisteri-enteroclismi vs Catartici per via orale (lassativi)</vt:lpstr>
      <vt:lpstr>Farmaci </vt:lpstr>
      <vt:lpstr>Profilassi antibiotica </vt:lpstr>
      <vt:lpstr>Accesso venoso Centrale o Periferico ?</vt:lpstr>
      <vt:lpstr>SVUOTAMENTO DELLA VESCICA </vt:lpstr>
      <vt:lpstr>Fase Preoperatoria  </vt:lpstr>
      <vt:lpstr>Raccomandazione</vt:lpstr>
      <vt:lpstr>Checklist </vt:lpstr>
      <vt:lpstr>Presentazione standard di PowerPoint</vt:lpstr>
      <vt:lpstr>Presentazione standard di PowerPoint</vt:lpstr>
      <vt:lpstr>CONSENSO INFORMATO </vt:lpstr>
      <vt:lpstr>Consenso informato</vt:lpstr>
      <vt:lpstr>Conclusioni</vt:lpstr>
      <vt:lpstr>Bibliografia </vt:lpstr>
      <vt:lpstr>Grazie per l’attenzione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Assistenza infermieristica peri-operatoria</dc:title>
  <dc:creator>Eduardo Antonio Mantuano Valenzuela</dc:creator>
  <cp:lastModifiedBy>user</cp:lastModifiedBy>
  <cp:revision>16</cp:revision>
  <dcterms:created xsi:type="dcterms:W3CDTF">2024-04-18T20:39:41Z</dcterms:created>
  <dcterms:modified xsi:type="dcterms:W3CDTF">2025-10-16T20:35:29Z</dcterms:modified>
</cp:coreProperties>
</file>